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2" r:id="rId2"/>
    <p:sldId id="257" r:id="rId3"/>
    <p:sldId id="294" r:id="rId4"/>
    <p:sldId id="259" r:id="rId5"/>
    <p:sldId id="260" r:id="rId6"/>
    <p:sldId id="261" r:id="rId7"/>
    <p:sldId id="262" r:id="rId8"/>
    <p:sldId id="263" r:id="rId9"/>
    <p:sldId id="296" r:id="rId10"/>
    <p:sldId id="292" r:id="rId11"/>
    <p:sldId id="266" r:id="rId12"/>
    <p:sldId id="297" r:id="rId13"/>
    <p:sldId id="265" r:id="rId14"/>
    <p:sldId id="275" r:id="rId15"/>
    <p:sldId id="274" r:id="rId16"/>
    <p:sldId id="279" r:id="rId17"/>
    <p:sldId id="286" r:id="rId18"/>
    <p:sldId id="288" r:id="rId19"/>
    <p:sldId id="284" r:id="rId20"/>
    <p:sldId id="281" r:id="rId21"/>
    <p:sldId id="290" r:id="rId22"/>
    <p:sldId id="287" r:id="rId23"/>
    <p:sldId id="280" r:id="rId24"/>
    <p:sldId id="268" r:id="rId25"/>
    <p:sldId id="269" r:id="rId26"/>
    <p:sldId id="283" r:id="rId27"/>
    <p:sldId id="277" r:id="rId28"/>
    <p:sldId id="276" r:id="rId29"/>
    <p:sldId id="278" r:id="rId30"/>
    <p:sldId id="285" r:id="rId31"/>
    <p:sldId id="270" r:id="rId32"/>
    <p:sldId id="289" r:id="rId33"/>
    <p:sldId id="273" r:id="rId34"/>
    <p:sldId id="300" r:id="rId35"/>
    <p:sldId id="298" r:id="rId36"/>
    <p:sldId id="29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2" autoAdjust="0"/>
    <p:restoredTop sz="93121" autoAdjust="0"/>
  </p:normalViewPr>
  <p:slideViewPr>
    <p:cSldViewPr snapToGrid="0">
      <p:cViewPr>
        <p:scale>
          <a:sx n="61" d="100"/>
          <a:sy n="61" d="100"/>
        </p:scale>
        <p:origin x="37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E9F66-9E6E-4966-8A98-686E568B795F}" type="datetimeFigureOut">
              <a:rPr lang="zh-CN" altLang="en-US" smtClean="0"/>
              <a:t>2020/4/30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F3130-E94D-4450-8E93-F74749D03932}" type="slidenum">
              <a:rPr lang="zh-CN" altLang="en-US" smtClean="0"/>
              <a:t>‹#›</a:t>
            </a:fld>
            <a:endParaRPr lang="zh-CN" altLang="en-US"/>
          </a:p>
        </p:txBody>
      </p:sp>
    </p:spTree>
    <p:extLst>
      <p:ext uri="{BB962C8B-B14F-4D97-AF65-F5344CB8AC3E}">
        <p14:creationId xmlns:p14="http://schemas.microsoft.com/office/powerpoint/2010/main" val="501972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Washout_filt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10</a:t>
            </a:fld>
            <a:endParaRPr lang="zh-CN" altLang="en-US"/>
          </a:p>
        </p:txBody>
      </p:sp>
    </p:spTree>
    <p:extLst>
      <p:ext uri="{BB962C8B-B14F-4D97-AF65-F5344CB8AC3E}">
        <p14:creationId xmlns:p14="http://schemas.microsoft.com/office/powerpoint/2010/main" val="2203338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Slice shows the matrix A which is slightly different from the lecture, you can see that the three of the Euler angles are coupled. The lateral Motion controller design are based on that.</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20</a:t>
            </a:fld>
            <a:endParaRPr lang="zh-CN" altLang="en-US"/>
          </a:p>
        </p:txBody>
      </p:sp>
    </p:spTree>
    <p:extLst>
      <p:ext uri="{BB962C8B-B14F-4D97-AF65-F5344CB8AC3E}">
        <p14:creationId xmlns:p14="http://schemas.microsoft.com/office/powerpoint/2010/main" val="401619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outputs coupling with each other which affect my system behaviors. From the second pic we can see if we only add the step input and PID controller into ‘PHI’ component, the V component would largely changed. We need to also adding PID for the V in the linearized system. </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21</a:t>
            </a:fld>
            <a:endParaRPr lang="zh-CN" altLang="en-US"/>
          </a:p>
        </p:txBody>
      </p:sp>
    </p:spTree>
    <p:extLst>
      <p:ext uri="{BB962C8B-B14F-4D97-AF65-F5344CB8AC3E}">
        <p14:creationId xmlns:p14="http://schemas.microsoft.com/office/powerpoint/2010/main" val="244814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From the Eigenvalue of A matrix we could Calculate the following modes </a:t>
            </a:r>
          </a:p>
          <a:p>
            <a:r>
              <a:rPr lang="en-US" altLang="zh-CN" sz="1200" b="0" i="0" kern="1200" dirty="0">
                <a:solidFill>
                  <a:schemeClr val="tx1"/>
                </a:solidFill>
                <a:effectLst/>
                <a:latin typeface="+mn-lt"/>
                <a:ea typeface="+mn-ea"/>
                <a:cs typeface="+mn-cs"/>
              </a:rPr>
              <a:t>The oscillatory mode for example the </a:t>
            </a:r>
            <a:r>
              <a:rPr lang="en-US" altLang="zh-CN" sz="1200" b="0" i="0" kern="1200" dirty="0" err="1">
                <a:solidFill>
                  <a:schemeClr val="tx1"/>
                </a:solidFill>
                <a:effectLst/>
                <a:latin typeface="+mn-lt"/>
                <a:ea typeface="+mn-ea"/>
                <a:cs typeface="+mn-cs"/>
              </a:rPr>
              <a:t>dutch</a:t>
            </a:r>
            <a:r>
              <a:rPr lang="en-US" altLang="zh-CN" sz="1200" b="0" i="0" kern="1200" dirty="0">
                <a:solidFill>
                  <a:schemeClr val="tx1"/>
                </a:solidFill>
                <a:effectLst/>
                <a:latin typeface="+mn-lt"/>
                <a:ea typeface="+mn-ea"/>
                <a:cs typeface="+mn-cs"/>
              </a:rPr>
              <a:t> roll mode</a:t>
            </a:r>
          </a:p>
          <a:p>
            <a:r>
              <a:rPr lang="en-US" altLang="zh-CN" sz="1200" b="0" i="0" kern="1200" dirty="0">
                <a:solidFill>
                  <a:schemeClr val="tx1"/>
                </a:solidFill>
                <a:effectLst/>
                <a:latin typeface="+mn-lt"/>
                <a:ea typeface="+mn-ea"/>
                <a:cs typeface="+mn-cs"/>
              </a:rPr>
              <a:t>is a rolling and yawing motion with some side slipping which could affect the Lateral motion stability.</a:t>
            </a:r>
          </a:p>
          <a:p>
            <a:r>
              <a:rPr lang="en-US" altLang="zh-CN" sz="1200" b="0" i="0" kern="1200" dirty="0">
                <a:solidFill>
                  <a:schemeClr val="tx1"/>
                </a:solidFill>
                <a:effectLst/>
                <a:latin typeface="+mn-lt"/>
                <a:ea typeface="+mn-ea"/>
                <a:cs typeface="+mn-cs"/>
              </a:rPr>
              <a:t>Also we have Fast response and relatively slower unstable roll mode on this model. </a:t>
            </a:r>
          </a:p>
          <a:p>
            <a:r>
              <a:rPr lang="en-US" altLang="zh-CN" sz="1200" b="0" i="0" kern="1200" dirty="0">
                <a:solidFill>
                  <a:schemeClr val="tx1"/>
                </a:solidFill>
                <a:effectLst/>
                <a:latin typeface="+mn-lt"/>
                <a:ea typeface="+mn-ea"/>
                <a:cs typeface="+mn-cs"/>
              </a:rPr>
              <a:t>To be noticed, the washout filter provides an extra short roll mode.</a:t>
            </a:r>
            <a:br>
              <a:rPr lang="en-US" altLang="zh-CN" dirty="0"/>
            </a:b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22</a:t>
            </a:fld>
            <a:endParaRPr lang="zh-CN" altLang="en-US"/>
          </a:p>
        </p:txBody>
      </p:sp>
    </p:spTree>
    <p:extLst>
      <p:ext uri="{BB962C8B-B14F-4D97-AF65-F5344CB8AC3E}">
        <p14:creationId xmlns:p14="http://schemas.microsoft.com/office/powerpoint/2010/main" val="3336482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 Eigenvalue distribution and R-locus figure, we could see that They are corresponding to each other.</a:t>
            </a:r>
          </a:p>
          <a:p>
            <a:r>
              <a:rPr lang="en-US" altLang="zh-CN" dirty="0"/>
              <a:t>By changing the Gain in </a:t>
            </a:r>
            <a:r>
              <a:rPr lang="en-US" altLang="zh-CN" dirty="0" err="1"/>
              <a:t>rlocus</a:t>
            </a:r>
            <a:r>
              <a:rPr lang="en-US" altLang="zh-CN" dirty="0"/>
              <a:t>, the damping and frequency of the modes can be changed.</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23</a:t>
            </a:fld>
            <a:endParaRPr lang="zh-CN" altLang="en-US"/>
          </a:p>
        </p:txBody>
      </p:sp>
    </p:spTree>
    <p:extLst>
      <p:ext uri="{BB962C8B-B14F-4D97-AF65-F5344CB8AC3E}">
        <p14:creationId xmlns:p14="http://schemas.microsoft.com/office/powerpoint/2010/main" val="3241129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 </a:t>
            </a:r>
            <a:r>
              <a:rPr lang="en-US" altLang="zh-CN" sz="1200" b="0" i="0" u="sng" kern="1200" dirty="0">
                <a:solidFill>
                  <a:schemeClr val="tx1"/>
                </a:solidFill>
                <a:effectLst/>
                <a:latin typeface="+mn-lt"/>
                <a:ea typeface="+mn-ea"/>
                <a:cs typeface="+mn-cs"/>
                <a:hlinkClick r:id="rId3"/>
              </a:rPr>
              <a:t>washout filter</a:t>
            </a:r>
            <a:r>
              <a:rPr lang="en-US" altLang="zh-CN" sz="1200" b="1" i="0" u="sng" kern="1200" dirty="0">
                <a:solidFill>
                  <a:schemeClr val="tx1"/>
                </a:solidFill>
                <a:effectLst/>
                <a:latin typeface="+mn-lt"/>
                <a:ea typeface="+mn-ea"/>
                <a:cs typeface="+mn-cs"/>
              </a:rPr>
              <a:t> works</a:t>
            </a:r>
            <a:r>
              <a:rPr lang="en-US" altLang="zh-CN" sz="1200" b="1" i="0" kern="1200" dirty="0">
                <a:solidFill>
                  <a:schemeClr val="tx1"/>
                </a:solidFill>
                <a:effectLst/>
                <a:latin typeface="+mn-lt"/>
                <a:ea typeface="+mn-ea"/>
                <a:cs typeface="+mn-cs"/>
              </a:rPr>
              <a:t> is similar to taking a derivative of the input: sudden changes produce a large output,</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Which can Damp out the little oscillation. But in this system, it doesn’t affect much of the OUTPUT yaw angle.</a:t>
            </a:r>
            <a:br>
              <a:rPr lang="en-US" altLang="zh-CN" dirty="0"/>
            </a:b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24</a:t>
            </a:fld>
            <a:endParaRPr lang="zh-CN" altLang="en-US"/>
          </a:p>
        </p:txBody>
      </p:sp>
    </p:spTree>
    <p:extLst>
      <p:ext uri="{BB962C8B-B14F-4D97-AF65-F5344CB8AC3E}">
        <p14:creationId xmlns:p14="http://schemas.microsoft.com/office/powerpoint/2010/main" val="1668227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this part the linearized system including the input and PID are totally discretized using ZERO ORDER HOLD. </a:t>
            </a:r>
          </a:p>
          <a:p>
            <a:r>
              <a:rPr lang="en-US" altLang="zh-CN" dirty="0"/>
              <a:t>We can see the slight difference between discrete and continuous while the step time is so small OR the magnitude of the input is large enough.</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25</a:t>
            </a:fld>
            <a:endParaRPr lang="zh-CN" altLang="en-US"/>
          </a:p>
        </p:txBody>
      </p:sp>
    </p:spTree>
    <p:extLst>
      <p:ext uri="{BB962C8B-B14F-4D97-AF65-F5344CB8AC3E}">
        <p14:creationId xmlns:p14="http://schemas.microsoft.com/office/powerpoint/2010/main" val="114996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this part, the FEA&amp;CFD Analysis are applied to this model.</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26</a:t>
            </a:fld>
            <a:endParaRPr lang="zh-CN" altLang="en-US"/>
          </a:p>
        </p:txBody>
      </p:sp>
    </p:spTree>
    <p:extLst>
      <p:ext uri="{BB962C8B-B14F-4D97-AF65-F5344CB8AC3E}">
        <p14:creationId xmlns:p14="http://schemas.microsoft.com/office/powerpoint/2010/main" val="245619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used ANSYS to simulate the fluid filed and set up the flying parameters like the table shows. To be noticed, the alpha and beta are set to be zeros.</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27</a:t>
            </a:fld>
            <a:endParaRPr lang="zh-CN" altLang="en-US"/>
          </a:p>
        </p:txBody>
      </p:sp>
    </p:spTree>
    <p:extLst>
      <p:ext uri="{BB962C8B-B14F-4D97-AF65-F5344CB8AC3E}">
        <p14:creationId xmlns:p14="http://schemas.microsoft.com/office/powerpoint/2010/main" val="1947203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 velocity Distribution figure, we could see that UV&amp;W velocities contribute differently to the Whole Velocity among Longitudinal symmetry plane, </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28</a:t>
            </a:fld>
            <a:endParaRPr lang="zh-CN" altLang="en-US"/>
          </a:p>
        </p:txBody>
      </p:sp>
    </p:spTree>
    <p:extLst>
      <p:ext uri="{BB962C8B-B14F-4D97-AF65-F5344CB8AC3E}">
        <p14:creationId xmlns:p14="http://schemas.microsoft.com/office/powerpoint/2010/main" val="4174585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Data in ANSYS is inflected by many parameters.</a:t>
            </a:r>
            <a:r>
              <a:rPr lang="zh-CN" altLang="en-US" dirty="0"/>
              <a:t> </a:t>
            </a:r>
            <a:r>
              <a:rPr lang="en-US" altLang="zh-CN" dirty="0"/>
              <a:t>From the comparison, We</a:t>
            </a:r>
            <a:r>
              <a:rPr lang="zh-CN" altLang="en-US" dirty="0"/>
              <a:t> </a:t>
            </a:r>
            <a:r>
              <a:rPr lang="en-US" altLang="zh-CN" dirty="0"/>
              <a:t>could</a:t>
            </a:r>
            <a:r>
              <a:rPr lang="zh-CN" altLang="en-US" dirty="0"/>
              <a:t> </a:t>
            </a:r>
            <a:r>
              <a:rPr lang="en-US" altLang="zh-CN" dirty="0"/>
              <a:t>see the slightly different between ANSYS and XFLR5 Analysis. Also we should know that the sonic flying air </a:t>
            </a:r>
            <a:r>
              <a:rPr lang="en-US" altLang="zh-CN" dirty="0" err="1"/>
              <a:t>turbence</a:t>
            </a:r>
            <a:r>
              <a:rPr lang="en-US" altLang="zh-CN" dirty="0"/>
              <a:t> could be so unstable. The result may not be so reliable. However, it provides a great way for the analysis.</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29</a:t>
            </a:fld>
            <a:endParaRPr lang="zh-CN" altLang="en-US"/>
          </a:p>
        </p:txBody>
      </p:sp>
    </p:spTree>
    <p:extLst>
      <p:ext uri="{BB962C8B-B14F-4D97-AF65-F5344CB8AC3E}">
        <p14:creationId xmlns:p14="http://schemas.microsoft.com/office/powerpoint/2010/main" val="2544662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11</a:t>
            </a:fld>
            <a:endParaRPr lang="zh-CN" altLang="en-US"/>
          </a:p>
        </p:txBody>
      </p:sp>
    </p:spTree>
    <p:extLst>
      <p:ext uri="{BB962C8B-B14F-4D97-AF65-F5344CB8AC3E}">
        <p14:creationId xmlns:p14="http://schemas.microsoft.com/office/powerpoint/2010/main" val="1797157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part, The Time delay and band noise are added to the pilot control system to simulate the real situations. According to the control theorem, the inner and outer loop are also added to the system.</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31</a:t>
            </a:fld>
            <a:endParaRPr lang="zh-CN" altLang="en-US"/>
          </a:p>
        </p:txBody>
      </p:sp>
    </p:spTree>
    <p:extLst>
      <p:ext uri="{BB962C8B-B14F-4D97-AF65-F5344CB8AC3E}">
        <p14:creationId xmlns:p14="http://schemas.microsoft.com/office/powerpoint/2010/main" val="3184951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MIMO system, the Euler angles are integrated from PQR. The figure shows that the position and size of command and input can change the flight behaviors.</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32</a:t>
            </a:fld>
            <a:endParaRPr lang="zh-CN" altLang="en-US"/>
          </a:p>
        </p:txBody>
      </p:sp>
    </p:spTree>
    <p:extLst>
      <p:ext uri="{BB962C8B-B14F-4D97-AF65-F5344CB8AC3E}">
        <p14:creationId xmlns:p14="http://schemas.microsoft.com/office/powerpoint/2010/main" val="1873965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 the dashboard shows, the ASW28 are doing skid to turn in the midair. The commands are given to Rudder and Ailerons</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33</a:t>
            </a:fld>
            <a:endParaRPr lang="zh-CN" altLang="en-US"/>
          </a:p>
        </p:txBody>
      </p:sp>
    </p:spTree>
    <p:extLst>
      <p:ext uri="{BB962C8B-B14F-4D97-AF65-F5344CB8AC3E}">
        <p14:creationId xmlns:p14="http://schemas.microsoft.com/office/powerpoint/2010/main" val="777316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Okay, Thank you </a:t>
            </a:r>
            <a:r>
              <a:rPr lang="en-US" altLang="zh-CN" dirty="0" err="1"/>
              <a:t>sen</a:t>
            </a:r>
            <a:r>
              <a:rPr lang="en-US" altLang="zh-CN" dirty="0"/>
              <a:t> for the demonstration There’re 5 parts of my Presentation</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13</a:t>
            </a:fld>
            <a:endParaRPr lang="zh-CN" altLang="en-US"/>
          </a:p>
        </p:txBody>
      </p:sp>
    </p:spTree>
    <p:extLst>
      <p:ext uri="{BB962C8B-B14F-4D97-AF65-F5344CB8AC3E}">
        <p14:creationId xmlns:p14="http://schemas.microsoft.com/office/powerpoint/2010/main" val="3768438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 Design Diagram, the state equation and model data are used to build the nonlinear system</a:t>
            </a:r>
          </a:p>
          <a:p>
            <a:r>
              <a:rPr lang="en-US" altLang="zh-CN" dirty="0"/>
              <a:t>Then the Model is trimmed, linearized and also discretized for Lateral motion control &amp; digital control.</a:t>
            </a:r>
          </a:p>
          <a:p>
            <a:r>
              <a:rPr lang="en-US" altLang="zh-CN" dirty="0"/>
              <a:t>Also the data is used for the Aerodynamic analysis.</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14</a:t>
            </a:fld>
            <a:endParaRPr lang="zh-CN" altLang="en-US"/>
          </a:p>
        </p:txBody>
      </p:sp>
    </p:spTree>
    <p:extLst>
      <p:ext uri="{BB962C8B-B14F-4D97-AF65-F5344CB8AC3E}">
        <p14:creationId xmlns:p14="http://schemas.microsoft.com/office/powerpoint/2010/main" val="3510925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first part</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15</a:t>
            </a:fld>
            <a:endParaRPr lang="zh-CN" altLang="en-US"/>
          </a:p>
        </p:txBody>
      </p:sp>
    </p:spTree>
    <p:extLst>
      <p:ext uri="{BB962C8B-B14F-4D97-AF65-F5344CB8AC3E}">
        <p14:creationId xmlns:p14="http://schemas.microsoft.com/office/powerpoint/2010/main" val="67236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Basic control blocks along with Aero surface and propeller control built through Simulink Are used for the Nonlinear system.</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16</a:t>
            </a:fld>
            <a:endParaRPr lang="zh-CN" altLang="en-US"/>
          </a:p>
        </p:txBody>
      </p:sp>
    </p:spTree>
    <p:extLst>
      <p:ext uri="{BB962C8B-B14F-4D97-AF65-F5344CB8AC3E}">
        <p14:creationId xmlns:p14="http://schemas.microsoft.com/office/powerpoint/2010/main" val="3461521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Nonlinear System, the model is trimmed and Damper is designed for the system</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17</a:t>
            </a:fld>
            <a:endParaRPr lang="zh-CN" altLang="en-US"/>
          </a:p>
        </p:txBody>
      </p:sp>
    </p:spTree>
    <p:extLst>
      <p:ext uri="{BB962C8B-B14F-4D97-AF65-F5344CB8AC3E}">
        <p14:creationId xmlns:p14="http://schemas.microsoft.com/office/powerpoint/2010/main" val="3866251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this slice , the PID designed in the Nonlinear system rotational Kinematics, </a:t>
            </a:r>
          </a:p>
          <a:p>
            <a:r>
              <a:rPr lang="en-US" altLang="zh-CN" dirty="0"/>
              <a:t>works like a damper to reduce the system vibration. Also the PID tuning method are used to Damped out the oscillation </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18</a:t>
            </a:fld>
            <a:endParaRPr lang="zh-CN" altLang="en-US"/>
          </a:p>
        </p:txBody>
      </p:sp>
    </p:spTree>
    <p:extLst>
      <p:ext uri="{BB962C8B-B14F-4D97-AF65-F5344CB8AC3E}">
        <p14:creationId xmlns:p14="http://schemas.microsoft.com/office/powerpoint/2010/main" val="1605622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 the system is linearized.</a:t>
            </a:r>
            <a:endParaRPr lang="zh-CN" altLang="en-US" dirty="0"/>
          </a:p>
        </p:txBody>
      </p:sp>
      <p:sp>
        <p:nvSpPr>
          <p:cNvPr id="4" name="Slide Number Placeholder 3"/>
          <p:cNvSpPr>
            <a:spLocks noGrp="1"/>
          </p:cNvSpPr>
          <p:nvPr>
            <p:ph type="sldNum" sz="quarter" idx="5"/>
          </p:nvPr>
        </p:nvSpPr>
        <p:spPr/>
        <p:txBody>
          <a:bodyPr/>
          <a:lstStyle/>
          <a:p>
            <a:fld id="{7A2F3130-E94D-4450-8E93-F74749D03932}" type="slidenum">
              <a:rPr lang="zh-CN" altLang="en-US" smtClean="0"/>
              <a:t>19</a:t>
            </a:fld>
            <a:endParaRPr lang="zh-CN" altLang="en-US"/>
          </a:p>
        </p:txBody>
      </p:sp>
    </p:spTree>
    <p:extLst>
      <p:ext uri="{BB962C8B-B14F-4D97-AF65-F5344CB8AC3E}">
        <p14:creationId xmlns:p14="http://schemas.microsoft.com/office/powerpoint/2010/main" val="2463119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4906-AC71-45D9-984D-5DF6AC73F4C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9AA0171-17F6-43E4-AFA3-F69D73B0B3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A9BFBAF-2509-4881-B4E5-E27FA2EA1859}"/>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5" name="Footer Placeholder 4">
            <a:extLst>
              <a:ext uri="{FF2B5EF4-FFF2-40B4-BE49-F238E27FC236}">
                <a16:creationId xmlns:a16="http://schemas.microsoft.com/office/drawing/2014/main" id="{55B1CB9B-48FB-4A29-A3D4-4A2FB9A4CBF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A968166-23F4-48EC-82DE-AFD786F689F1}"/>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46325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0674-9859-4FD6-918C-E98B51BEDBDB}"/>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4ED95ED-C3A8-4555-A153-7F190D328726}"/>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5759D2B-9D4C-45E8-82AB-19CF560BF97A}"/>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5" name="Footer Placeholder 4">
            <a:extLst>
              <a:ext uri="{FF2B5EF4-FFF2-40B4-BE49-F238E27FC236}">
                <a16:creationId xmlns:a16="http://schemas.microsoft.com/office/drawing/2014/main" id="{F8F7FBFD-D098-4510-934C-6E13168F87E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305CEA4-8DB3-4B7A-AD61-0892BE9D7BEA}"/>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989358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982A5-D235-439E-B8B7-3D5F7642EDF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D503206-A440-49D1-9C0B-5CAFD27C8336}"/>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10A27E1-0EA5-4BD1-9DE1-F4D2443C534E}"/>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5" name="Footer Placeholder 4">
            <a:extLst>
              <a:ext uri="{FF2B5EF4-FFF2-40B4-BE49-F238E27FC236}">
                <a16:creationId xmlns:a16="http://schemas.microsoft.com/office/drawing/2014/main" id="{131DE4D9-B5AD-4DB2-8DF2-8BC58DA3946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C9B0BED-A9ED-4DE2-BBE8-3DBF8EF1B61A}"/>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2512098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C538C-17E1-4CBB-82A7-000EB3A8010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FE113E9-F1A2-4846-9893-B338E4D85050}"/>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1ED86C9-2DBC-49BE-B412-1AD5FEA49CA0}"/>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5" name="Footer Placeholder 4">
            <a:extLst>
              <a:ext uri="{FF2B5EF4-FFF2-40B4-BE49-F238E27FC236}">
                <a16:creationId xmlns:a16="http://schemas.microsoft.com/office/drawing/2014/main" id="{C239A0A6-5C9B-44AD-8B2A-6DED53CE9F6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C1DE51C-27A7-4BAE-BA0D-D36209AE664C}"/>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3716733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D004-BAAA-404A-8792-55FBE356857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ED7B372-0E01-4272-A5F3-AB79B7BBF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FDDFA74-3417-4A24-9BFD-50FB9E932CAD}"/>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5" name="Footer Placeholder 4">
            <a:extLst>
              <a:ext uri="{FF2B5EF4-FFF2-40B4-BE49-F238E27FC236}">
                <a16:creationId xmlns:a16="http://schemas.microsoft.com/office/drawing/2014/main" id="{4898FA97-B431-4715-ABE0-B4CF1B1C172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5ECFD35-0318-4756-8013-C7071D983725}"/>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235217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392B-C47C-4DAC-8D70-5CA17F23C9D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9B3F5A6-09A6-4FA0-B6E4-E760189AC72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EEEDB719-CC43-4A63-B8E6-E9770DF95DF6}"/>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D25FC4D-31FF-4543-8AE8-856C26DFAC09}"/>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6" name="Footer Placeholder 5">
            <a:extLst>
              <a:ext uri="{FF2B5EF4-FFF2-40B4-BE49-F238E27FC236}">
                <a16:creationId xmlns:a16="http://schemas.microsoft.com/office/drawing/2014/main" id="{67DBEBB4-E874-4EE1-8120-D1B20B9867A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66F6D72-859C-4C65-8CD8-FF250AA5C6BA}"/>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3551823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B49-C1E5-4649-B1C4-F7F5F6F8D60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94C2E20-5905-4975-85DA-B650A622FA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8608B847-BC15-454E-947F-6CDF46DB1FA5}"/>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9185253D-778B-4932-BA7E-E67F49855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56CAFF9B-5869-45EA-BABD-ED7830AF39BD}"/>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543A91F6-C646-4252-B333-E5A6E895E56B}"/>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8" name="Footer Placeholder 7">
            <a:extLst>
              <a:ext uri="{FF2B5EF4-FFF2-40B4-BE49-F238E27FC236}">
                <a16:creationId xmlns:a16="http://schemas.microsoft.com/office/drawing/2014/main" id="{492BF70C-737B-4174-8014-6A6E74A535DB}"/>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9DEADE6-6261-4EF0-96AE-1E02211FE5D0}"/>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3145531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F23B-7423-44BD-A76C-28171883CBF7}"/>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219E86B9-33C3-4BFB-A8CB-DEFE49F784E7}"/>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4" name="Footer Placeholder 3">
            <a:extLst>
              <a:ext uri="{FF2B5EF4-FFF2-40B4-BE49-F238E27FC236}">
                <a16:creationId xmlns:a16="http://schemas.microsoft.com/office/drawing/2014/main" id="{2AA2DA7A-2DF1-4121-8C3A-C38B943ED765}"/>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CEA5156-7D0D-4727-9A43-B59DB90BEC1F}"/>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1936272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F1BE1F-F36F-4693-8FEE-9CB1E60C6C44}"/>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3" name="Footer Placeholder 2">
            <a:extLst>
              <a:ext uri="{FF2B5EF4-FFF2-40B4-BE49-F238E27FC236}">
                <a16:creationId xmlns:a16="http://schemas.microsoft.com/office/drawing/2014/main" id="{69FC248F-6E69-41B2-8FDC-FF979DF9A73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3CA6DE9C-1F8B-44C2-A0A3-5D14D8079B96}"/>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126907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432B-E3A0-4D01-ACEC-9854710B900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6919D63-F814-4883-8DDC-0270DE3021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4C79A5F-EF66-4369-941A-EC7CF28CD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748EA4E-EE53-476D-B9DF-2327F2125A3D}"/>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6" name="Footer Placeholder 5">
            <a:extLst>
              <a:ext uri="{FF2B5EF4-FFF2-40B4-BE49-F238E27FC236}">
                <a16:creationId xmlns:a16="http://schemas.microsoft.com/office/drawing/2014/main" id="{A0B276A9-E1E0-4FA2-9061-B50BFDE41B1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749069F-5D19-484C-A462-8890BE110287}"/>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92196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BC45-F576-49A0-9E37-C4C94A4F498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E1FB735D-4ECC-47F7-94FA-56D2149F0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C8ACCFA-7961-40A7-BC15-516B56764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37478BD-1878-4570-BC0A-15D1DFE2FEE1}"/>
              </a:ext>
            </a:extLst>
          </p:cNvPr>
          <p:cNvSpPr>
            <a:spLocks noGrp="1"/>
          </p:cNvSpPr>
          <p:nvPr>
            <p:ph type="dt" sz="half" idx="10"/>
          </p:nvPr>
        </p:nvSpPr>
        <p:spPr/>
        <p:txBody>
          <a:bodyPr/>
          <a:lstStyle/>
          <a:p>
            <a:fld id="{34FFDDE8-EC79-4240-AA06-5E1F625E3FF2}" type="datetimeFigureOut">
              <a:rPr lang="zh-CN" altLang="en-US" smtClean="0"/>
              <a:t>2020/4/30</a:t>
            </a:fld>
            <a:endParaRPr lang="zh-CN" altLang="en-US"/>
          </a:p>
        </p:txBody>
      </p:sp>
      <p:sp>
        <p:nvSpPr>
          <p:cNvPr id="6" name="Footer Placeholder 5">
            <a:extLst>
              <a:ext uri="{FF2B5EF4-FFF2-40B4-BE49-F238E27FC236}">
                <a16:creationId xmlns:a16="http://schemas.microsoft.com/office/drawing/2014/main" id="{B19D6A70-829D-4578-A8D1-495D3D3C3E6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69F56E0-EEE2-49C1-81C5-38D111E44C5D}"/>
              </a:ext>
            </a:extLst>
          </p:cNvPr>
          <p:cNvSpPr>
            <a:spLocks noGrp="1"/>
          </p:cNvSpPr>
          <p:nvPr>
            <p:ph type="sldNum" sz="quarter" idx="12"/>
          </p:nvPr>
        </p:nvSpPr>
        <p:spPr/>
        <p:txBody>
          <a:body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2739815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A0A383-DC65-454D-887C-D6640932E1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5D79395-CFA6-4CEB-864C-CEE6E47260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EE5467-C92D-40D2-BD2A-A66AAD43F8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FDDE8-EC79-4240-AA06-5E1F625E3FF2}" type="datetimeFigureOut">
              <a:rPr lang="zh-CN" altLang="en-US" smtClean="0"/>
              <a:t>2020/4/30</a:t>
            </a:fld>
            <a:endParaRPr lang="zh-CN" altLang="en-US"/>
          </a:p>
        </p:txBody>
      </p:sp>
      <p:sp>
        <p:nvSpPr>
          <p:cNvPr id="5" name="Footer Placeholder 4">
            <a:extLst>
              <a:ext uri="{FF2B5EF4-FFF2-40B4-BE49-F238E27FC236}">
                <a16:creationId xmlns:a16="http://schemas.microsoft.com/office/drawing/2014/main" id="{C2374BD3-7AC1-432B-8401-3369DC1D7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5FEC0F1E-A7E1-4601-97D8-4537A0062C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B2B405-113B-4958-9D4D-DF53B8019AD9}" type="slidenum">
              <a:rPr lang="zh-CN" altLang="en-US" smtClean="0"/>
              <a:t>‹#›</a:t>
            </a:fld>
            <a:endParaRPr lang="zh-CN" altLang="en-US"/>
          </a:p>
        </p:txBody>
      </p:sp>
    </p:spTree>
    <p:extLst>
      <p:ext uri="{BB962C8B-B14F-4D97-AF65-F5344CB8AC3E}">
        <p14:creationId xmlns:p14="http://schemas.microsoft.com/office/powerpoint/2010/main" val="2116104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ZxiTEh3dW9o"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0.svg"/><Relationship Id="rId4" Type="http://schemas.openxmlformats.org/officeDocument/2006/relationships/image" Target="../media/image42.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0.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sv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2.sv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52.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51.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5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sv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2.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3.svg"/></Relationships>
</file>

<file path=ppt/slides/_rels/slide29.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92.pn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hyperlink" Target="../Documents/AME532/Project%20Report/Non-linear%20Dynamics%20Simulation%20Top%20Level.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7.sv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7.svg"/><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03.png"/><Relationship Id="rId10" Type="http://schemas.openxmlformats.org/officeDocument/2006/relationships/image" Target="../media/image106.png"/><Relationship Id="rId4" Type="http://schemas.openxmlformats.org/officeDocument/2006/relationships/image" Target="../media/image102.png"/><Relationship Id="rId9" Type="http://schemas.openxmlformats.org/officeDocument/2006/relationships/image" Target="../media/image97.sv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08.jpeg"/><Relationship Id="rId7" Type="http://schemas.openxmlformats.org/officeDocument/2006/relationships/image" Target="../media/image11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97.svg"/></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slideLayout" Target="../slideLayouts/slideLayout7.xml"/><Relationship Id="rId7" Type="http://schemas.openxmlformats.org/officeDocument/2006/relationships/image" Target="../media/image11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5.png"/><Relationship Id="rId11" Type="http://schemas.openxmlformats.org/officeDocument/2006/relationships/image" Target="../media/image97.svg"/><Relationship Id="rId5" Type="http://schemas.openxmlformats.org/officeDocument/2006/relationships/image" Target="../media/image114.png"/><Relationship Id="rId10" Type="http://schemas.openxmlformats.org/officeDocument/2006/relationships/image" Target="../media/image96.png"/><Relationship Id="rId4" Type="http://schemas.openxmlformats.org/officeDocument/2006/relationships/image" Target="../media/image113.png"/><Relationship Id="rId9"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aavscQ1y04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B9437D-56F4-47DB-9EAE-1ECF7553CF2F}"/>
              </a:ext>
            </a:extLst>
          </p:cNvPr>
          <p:cNvSpPr/>
          <p:nvPr/>
        </p:nvSpPr>
        <p:spPr>
          <a:xfrm>
            <a:off x="298089" y="1224311"/>
            <a:ext cx="11595822" cy="5816977"/>
          </a:xfrm>
          <a:prstGeom prst="rect">
            <a:avLst/>
          </a:prstGeom>
          <a:noFill/>
        </p:spPr>
        <p:txBody>
          <a:bodyPr wrap="square" lIns="91440" tIns="45720" rIns="91440" bIns="45720">
            <a:spAutoFit/>
          </a:bodyPr>
          <a:lstStyle/>
          <a:p>
            <a:pPr algn="ctr"/>
            <a:r>
              <a:rPr lang="it-IT" altLang="zh-CN" sz="5400" b="1" dirty="0">
                <a:ln w="0"/>
                <a:effectLst>
                  <a:outerShdw blurRad="38100" dist="19050" dir="2700000" algn="tl" rotWithShape="0">
                    <a:schemeClr val="dk1">
                      <a:alpha val="40000"/>
                    </a:schemeClr>
                  </a:outerShdw>
                </a:effectLst>
              </a:rPr>
              <a:t>AME532a Group Presentation</a:t>
            </a:r>
          </a:p>
          <a:p>
            <a:pPr algn="ctr"/>
            <a:endParaRPr lang="it-IT" altLang="zh-CN" sz="5400" dirty="0">
              <a:ln w="0"/>
              <a:effectLst>
                <a:outerShdw blurRad="38100" dist="19050" dir="2700000" algn="tl" rotWithShape="0">
                  <a:schemeClr val="dk1">
                    <a:alpha val="40000"/>
                  </a:schemeClr>
                </a:outerShdw>
              </a:effectLst>
            </a:endParaRPr>
          </a:p>
          <a:p>
            <a:pPr algn="ctr"/>
            <a:r>
              <a:rPr lang="it-IT" altLang="zh-CN" sz="4000" b="1" dirty="0">
                <a:ln w="0"/>
                <a:solidFill>
                  <a:srgbClr val="C00000"/>
                </a:solidFill>
                <a:effectLst>
                  <a:outerShdw blurRad="38100" dist="19050" dir="2700000" algn="tl" rotWithShape="0">
                    <a:schemeClr val="dk1">
                      <a:alpha val="40000"/>
                    </a:schemeClr>
                  </a:outerShdw>
                </a:effectLst>
              </a:rPr>
              <a:t>ASW28 Model Controller Design and Simulation</a:t>
            </a:r>
            <a:endParaRPr lang="it-IT" altLang="zh-CN" sz="4000" b="0" cap="none" spc="0" dirty="0">
              <a:ln w="0"/>
              <a:solidFill>
                <a:schemeClr val="tx1"/>
              </a:solidFill>
              <a:effectLst>
                <a:outerShdw blurRad="38100" dist="19050" dir="2700000" algn="tl" rotWithShape="0">
                  <a:schemeClr val="dk1">
                    <a:alpha val="40000"/>
                  </a:schemeClr>
                </a:outerShdw>
              </a:effectLst>
            </a:endParaRPr>
          </a:p>
          <a:p>
            <a:pPr algn="ctr"/>
            <a:endParaRPr lang="it-IT" altLang="zh-CN" sz="4000" dirty="0">
              <a:ln w="0"/>
              <a:effectLst>
                <a:outerShdw blurRad="38100" dist="19050" dir="2700000" algn="tl" rotWithShape="0">
                  <a:schemeClr val="dk1">
                    <a:alpha val="40000"/>
                  </a:schemeClr>
                </a:outerShdw>
              </a:effectLst>
            </a:endParaRPr>
          </a:p>
          <a:p>
            <a:pPr algn="ctr"/>
            <a:r>
              <a:rPr lang="it-IT" altLang="zh-CN" sz="3600" dirty="0">
                <a:ln w="0"/>
                <a:effectLst>
                  <a:outerShdw blurRad="38100" dist="19050" dir="2700000" algn="tl" rotWithShape="0">
                    <a:schemeClr val="dk1">
                      <a:alpha val="40000"/>
                    </a:schemeClr>
                  </a:outerShdw>
                </a:effectLst>
              </a:rPr>
              <a:t>Sen Yang()</a:t>
            </a:r>
          </a:p>
          <a:p>
            <a:pPr algn="ctr"/>
            <a:r>
              <a:rPr lang="it-IT" altLang="zh-CN" sz="3600" dirty="0">
                <a:ln w="0"/>
                <a:effectLst>
                  <a:outerShdw blurRad="38100" dist="19050" dir="2700000" algn="tl" rotWithShape="0">
                    <a:schemeClr val="dk1">
                      <a:alpha val="40000"/>
                    </a:schemeClr>
                  </a:outerShdw>
                </a:effectLst>
              </a:rPr>
              <a:t>Jiaoran Wang </a:t>
            </a:r>
            <a:r>
              <a:rPr lang="en-US" altLang="zh-CN" sz="3600" dirty="0">
                <a:ln w="0"/>
                <a:effectLst>
                  <a:outerShdw blurRad="38100" dist="19050" dir="2700000" algn="tl" rotWithShape="0">
                    <a:schemeClr val="dk1">
                      <a:alpha val="40000"/>
                    </a:schemeClr>
                  </a:outerShdw>
                </a:effectLst>
              </a:rPr>
              <a:t>(625909903)</a:t>
            </a:r>
          </a:p>
          <a:p>
            <a:pPr algn="r"/>
            <a:endParaRPr lang="en-US" altLang="zh-CN" sz="3600" dirty="0">
              <a:ln w="0"/>
              <a:effectLst>
                <a:outerShdw blurRad="38100" dist="19050" dir="2700000" algn="tl" rotWithShape="0">
                  <a:schemeClr val="dk1">
                    <a:alpha val="40000"/>
                  </a:schemeClr>
                </a:outerShdw>
              </a:effectLst>
            </a:endParaRPr>
          </a:p>
          <a:p>
            <a:pPr algn="r"/>
            <a:r>
              <a:rPr lang="en-US" altLang="zh-CN" sz="3600" dirty="0">
                <a:ln w="0"/>
                <a:effectLst>
                  <a:outerShdw blurRad="38100" dist="19050" dir="2700000" algn="tl" rotWithShape="0">
                    <a:schemeClr val="dk1">
                      <a:alpha val="40000"/>
                    </a:schemeClr>
                  </a:outerShdw>
                </a:effectLst>
              </a:rPr>
              <a:t>04/30/2020</a:t>
            </a:r>
            <a:endParaRPr lang="it-IT" altLang="zh-CN" sz="3600" dirty="0">
              <a:ln w="0"/>
              <a:effectLst>
                <a:outerShdw blurRad="38100" dist="19050" dir="2700000" algn="tl" rotWithShape="0">
                  <a:schemeClr val="dk1">
                    <a:alpha val="40000"/>
                  </a:schemeClr>
                </a:outerShdw>
              </a:effectLst>
            </a:endParaRPr>
          </a:p>
          <a:p>
            <a:pPr algn="ctr"/>
            <a:endParaRPr lang="en-US" altLang="zh-CN" sz="40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68C353B3-CD29-4769-9C14-8E1030D3DD5B}"/>
              </a:ext>
            </a:extLst>
          </p:cNvPr>
          <p:cNvPicPr>
            <a:picLocks noChangeAspect="1"/>
          </p:cNvPicPr>
          <p:nvPr/>
        </p:nvPicPr>
        <p:blipFill>
          <a:blip r:embed="rId2"/>
          <a:stretch>
            <a:fillRect/>
          </a:stretch>
        </p:blipFill>
        <p:spPr>
          <a:xfrm>
            <a:off x="93028" y="119119"/>
            <a:ext cx="3170609" cy="800996"/>
          </a:xfrm>
          <a:prstGeom prst="rect">
            <a:avLst/>
          </a:prstGeom>
        </p:spPr>
      </p:pic>
      <p:grpSp>
        <p:nvGrpSpPr>
          <p:cNvPr id="12" name="Group 11">
            <a:extLst>
              <a:ext uri="{FF2B5EF4-FFF2-40B4-BE49-F238E27FC236}">
                <a16:creationId xmlns:a16="http://schemas.microsoft.com/office/drawing/2014/main" id="{9A962EF2-E304-49D6-B977-F0BCFB25DF2B}"/>
              </a:ext>
            </a:extLst>
          </p:cNvPr>
          <p:cNvGrpSpPr/>
          <p:nvPr/>
        </p:nvGrpSpPr>
        <p:grpSpPr>
          <a:xfrm>
            <a:off x="7504132" y="5446839"/>
            <a:ext cx="4591455" cy="1267922"/>
            <a:chOff x="94338" y="5486738"/>
            <a:chExt cx="4591455" cy="1267922"/>
          </a:xfrm>
        </p:grpSpPr>
        <p:cxnSp>
          <p:nvCxnSpPr>
            <p:cNvPr id="5" name="Straight Connector 4">
              <a:extLst>
                <a:ext uri="{FF2B5EF4-FFF2-40B4-BE49-F238E27FC236}">
                  <a16:creationId xmlns:a16="http://schemas.microsoft.com/office/drawing/2014/main" id="{3E2A24BB-768D-453F-8920-99826AADECE8}"/>
                </a:ext>
              </a:extLst>
            </p:cNvPr>
            <p:cNvCxnSpPr>
              <a:cxnSpLocks/>
            </p:cNvCxnSpPr>
            <p:nvPr/>
          </p:nvCxnSpPr>
          <p:spPr>
            <a:xfrm flipH="1">
              <a:off x="94338" y="6522757"/>
              <a:ext cx="459145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AE79FB-0E0C-47A0-A1A7-04913146C5CC}"/>
                </a:ext>
              </a:extLst>
            </p:cNvPr>
            <p:cNvCxnSpPr>
              <a:cxnSpLocks/>
            </p:cNvCxnSpPr>
            <p:nvPr/>
          </p:nvCxnSpPr>
          <p:spPr>
            <a:xfrm flipH="1" flipV="1">
              <a:off x="4484117" y="5486738"/>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4602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25AE8-01FE-4C54-888E-F0F78DAF38D3}"/>
              </a:ext>
            </a:extLst>
          </p:cNvPr>
          <p:cNvPicPr>
            <a:picLocks noChangeAspect="1"/>
          </p:cNvPicPr>
          <p:nvPr/>
        </p:nvPicPr>
        <p:blipFill>
          <a:blip r:embed="rId3"/>
          <a:stretch>
            <a:fillRect/>
          </a:stretch>
        </p:blipFill>
        <p:spPr>
          <a:xfrm>
            <a:off x="2315233" y="3173337"/>
            <a:ext cx="7574004" cy="3597114"/>
          </a:xfrm>
          <a:prstGeom prst="rect">
            <a:avLst/>
          </a:prstGeom>
        </p:spPr>
      </p:pic>
      <p:sp>
        <p:nvSpPr>
          <p:cNvPr id="2" name="Title 1">
            <a:extLst>
              <a:ext uri="{FF2B5EF4-FFF2-40B4-BE49-F238E27FC236}">
                <a16:creationId xmlns:a16="http://schemas.microsoft.com/office/drawing/2014/main" id="{754C5AAC-6FBF-4C21-BA33-4D55ABD9FAC0}"/>
              </a:ext>
            </a:extLst>
          </p:cNvPr>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latin typeface="+mn-lt"/>
              </a:rPr>
              <a:t>Automatic Takeoff with LQR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653B9E-D7E8-48CE-A1F0-9F10BC6FD01C}"/>
                  </a:ext>
                </a:extLst>
              </p:cNvPr>
              <p:cNvSpPr>
                <a:spLocks noGrp="1"/>
              </p:cNvSpPr>
              <p:nvPr>
                <p:ph idx="1"/>
              </p:nvPr>
            </p:nvSpPr>
            <p:spPr>
              <a:xfrm>
                <a:off x="921490" y="1690688"/>
                <a:ext cx="10515599" cy="1918274"/>
              </a:xfrm>
            </p:spPr>
            <p:txBody>
              <a:bodyPr>
                <a:normAutofit fontScale="85000" lnSpcReduction="20000"/>
              </a:bodyPr>
              <a:lstStyle/>
              <a:p>
                <a:r>
                  <a:rPr lang="en-US" sz="2000" dirty="0"/>
                  <a:t>Assume the aircraft already starts in air at 10 m altitude with zero velocity</a:t>
                </a:r>
              </a:p>
              <a:p>
                <a:r>
                  <a:rPr lang="en-US" sz="2000" dirty="0"/>
                  <a:t>Initial State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oMath>
                </a14:m>
                <a:r>
                  <a:rPr lang="en-US" sz="2000" dirty="0"/>
                  <a:t> =[Θ; U; W; Q; h] = [0; -20; 0; 0; -90]</a:t>
                </a:r>
              </a:p>
              <a:p>
                <a:r>
                  <a:rPr lang="en-US" sz="2000" dirty="0"/>
                  <a:t>Goal State: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𝑟𝑒𝑓</m:t>
                        </m:r>
                      </m:sub>
                    </m:sSub>
                  </m:oMath>
                </a14:m>
                <a:r>
                  <a:rPr lang="en-US" sz="2000" dirty="0"/>
                  <a:t> = [0; 0; 0; 0; 0] (trim condition, 20m/s at 0 degree Θ angle at 100 m altitude </a:t>
                </a:r>
                <a:r>
                  <a:rPr lang="zh-CN" altLang="en-US" sz="2000" dirty="0"/>
                  <a:t>）</a:t>
                </a:r>
                <a:endParaRPr lang="en-US" sz="2000" dirty="0"/>
              </a:p>
              <a:p>
                <a:r>
                  <a:rPr lang="en-US" sz="2000" dirty="0"/>
                  <a:t>Controller </a:t>
                </a:r>
                <a14:m>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𝑟𝑒𝑓</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endParaRPr lang="en-US" sz="2000" dirty="0"/>
              </a:p>
              <a:p>
                <a:r>
                  <a:rPr lang="en-US" sz="2000" dirty="0"/>
                  <a:t>Closed loop Equation: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m:t>
                    </m:r>
                    <m:r>
                      <a:rPr lang="en-US" sz="2000" b="0" i="1" smtClean="0">
                        <a:latin typeface="Cambria Math" panose="02040503050406030204" pitchFamily="18" charset="0"/>
                      </a:rPr>
                      <m:t>𝐴𝑥</m:t>
                    </m:r>
                    <m:r>
                      <a:rPr lang="en-US" sz="2000" b="0" i="1" smtClean="0">
                        <a:latin typeface="Cambria Math" panose="02040503050406030204" pitchFamily="18" charset="0"/>
                      </a:rPr>
                      <m:t>+</m:t>
                    </m:r>
                    <m:r>
                      <a:rPr lang="en-US" sz="2000" b="0" i="1" smtClean="0">
                        <a:latin typeface="Cambria Math" panose="02040503050406030204" pitchFamily="18" charset="0"/>
                      </a:rPr>
                      <m:t>𝐵</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𝐾</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𝑟𝑒𝑓</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𝐵𝐾</m:t>
                        </m:r>
                      </m:e>
                    </m:d>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𝐵𝐾</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𝑟𝑒𝑓</m:t>
                        </m:r>
                      </m:sub>
                    </m:sSub>
                  </m:oMath>
                </a14:m>
                <a:endParaRPr lang="en-US" sz="2000" dirty="0"/>
              </a:p>
              <a:p>
                <a:r>
                  <a:rPr lang="en-US" sz="2000" dirty="0"/>
                  <a:t>Control System Block Diagram:</a:t>
                </a:r>
              </a:p>
              <a:p>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25653B9E-D7E8-48CE-A1F0-9F10BC6FD01C}"/>
                  </a:ext>
                </a:extLst>
              </p:cNvPr>
              <p:cNvSpPr>
                <a:spLocks noGrp="1" noRot="1" noChangeAspect="1" noMove="1" noResize="1" noEditPoints="1" noAdjustHandles="1" noChangeArrowheads="1" noChangeShapeType="1" noTextEdit="1"/>
              </p:cNvSpPr>
              <p:nvPr>
                <p:ph idx="1"/>
              </p:nvPr>
            </p:nvSpPr>
            <p:spPr>
              <a:xfrm>
                <a:off x="921490" y="1690688"/>
                <a:ext cx="10515599" cy="1918274"/>
              </a:xfrm>
              <a:blipFill>
                <a:blip r:embed="rId4"/>
                <a:stretch>
                  <a:fillRect l="-290" t="-4444" b="-2540"/>
                </a:stretch>
              </a:blipFill>
            </p:spPr>
            <p:txBody>
              <a:bodyPr/>
              <a:lstStyle/>
              <a:p>
                <a:r>
                  <a:rPr lang="en-US">
                    <a:noFill/>
                  </a:rPr>
                  <a:t> </a:t>
                </a:r>
              </a:p>
            </p:txBody>
          </p:sp>
        </mc:Fallback>
      </mc:AlternateContent>
    </p:spTree>
    <p:extLst>
      <p:ext uri="{BB962C8B-B14F-4D97-AF65-F5344CB8AC3E}">
        <p14:creationId xmlns:p14="http://schemas.microsoft.com/office/powerpoint/2010/main" val="3531288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F6C7-98B1-4DF9-9B22-B60CB4A6EDC2}"/>
              </a:ext>
            </a:extLst>
          </p:cNvPr>
          <p:cNvSpPr>
            <a:spLocks noGrp="1"/>
          </p:cNvSpPr>
          <p:nvPr>
            <p:ph type="title"/>
          </p:nvPr>
        </p:nvSpPr>
        <p:spPr>
          <a:xfrm>
            <a:off x="838200" y="164458"/>
            <a:ext cx="10515600" cy="1325563"/>
          </a:xfrm>
        </p:spPr>
        <p:txBody>
          <a:bodyPr/>
          <a:lstStyle/>
          <a:p>
            <a:r>
              <a:rPr lang="en-US" b="1" dirty="0">
                <a:solidFill>
                  <a:srgbClr val="C00000"/>
                </a:solidFill>
                <a:effectLst>
                  <a:outerShdw blurRad="38100" dist="38100" dir="2700000" algn="tl">
                    <a:srgbClr val="000000">
                      <a:alpha val="43137"/>
                    </a:srgbClr>
                  </a:outerShdw>
                </a:effectLst>
                <a:latin typeface="+mn-lt"/>
              </a:rPr>
              <a:t>Automatic Takeoff with LQR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F67380-13FC-4A64-A048-8687C182B688}"/>
                  </a:ext>
                </a:extLst>
              </p:cNvPr>
              <p:cNvSpPr>
                <a:spLocks noGrp="1"/>
              </p:cNvSpPr>
              <p:nvPr>
                <p:ph idx="1"/>
              </p:nvPr>
            </p:nvSpPr>
            <p:spPr>
              <a:xfrm>
                <a:off x="784698" y="1490021"/>
                <a:ext cx="10825264" cy="2697737"/>
              </a:xfrm>
            </p:spPr>
            <p:txBody>
              <a:bodyPr>
                <a:normAutofit/>
              </a:bodyPr>
              <a:lstStyle/>
              <a:p>
                <a:r>
                  <a:rPr lang="en-US" sz="1400" dirty="0"/>
                  <a:t>LQR Equation:</a:t>
                </a:r>
              </a:p>
              <a:p>
                <a:endParaRPr lang="en-US" sz="1400" dirty="0"/>
              </a:p>
              <a:p>
                <a:r>
                  <a:rPr lang="en-US" sz="1400" dirty="0"/>
                  <a:t>Large Q matrix penalizes changes in state</a:t>
                </a:r>
              </a:p>
              <a:p>
                <a:r>
                  <a:rPr lang="en-US" sz="1400" dirty="0"/>
                  <a:t>Large R matrix penalizes changes in actuator</a:t>
                </a:r>
              </a:p>
              <a:p>
                <a:r>
                  <a:rPr lang="en-US" sz="1400" dirty="0"/>
                  <a:t>Q=</a:t>
                </a:r>
                <a:r>
                  <a:rPr lang="en-US" sz="1400" dirty="0" err="1"/>
                  <a:t>diag</a:t>
                </a:r>
                <a:r>
                  <a:rPr lang="en-US" sz="1400" dirty="0"/>
                  <a:t>([35000,.1,30000,1,1]) for [Θ; U; W; Q; h], prioritizes slow, small changes in Θ </a:t>
                </a:r>
              </a:p>
              <a:p>
                <a:r>
                  <a:rPr lang="en-US" sz="1400" dirty="0"/>
                  <a:t>R=</a:t>
                </a:r>
                <a:r>
                  <a:rPr lang="en-US" sz="1400" dirty="0" err="1"/>
                  <a:t>diag</a:t>
                </a:r>
                <a:r>
                  <a:rPr lang="en-US" sz="1400" dirty="0"/>
                  <a:t>([1,1,1])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𝛿</m:t>
                        </m:r>
                      </m:e>
                      <m:sub>
                        <m:r>
                          <a:rPr lang="en-US" sz="1400" i="1">
                            <a:latin typeface="Cambria Math" panose="02040503050406030204" pitchFamily="18" charset="0"/>
                          </a:rPr>
                          <m:t>𝐹</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𝛿</m:t>
                        </m:r>
                      </m:e>
                      <m:sub>
                        <m:r>
                          <a:rPr lang="en-US" sz="1400" i="1">
                            <a:latin typeface="Cambria Math" panose="02040503050406030204" pitchFamily="18" charset="0"/>
                          </a:rPr>
                          <m:t>𝐸</m:t>
                        </m:r>
                      </m:sub>
                    </m:sSub>
                    <m:r>
                      <a:rPr lang="en-US" sz="1400" i="1">
                        <a:latin typeface="Cambria Math" panose="02040503050406030204" pitchFamily="18" charset="0"/>
                      </a:rPr>
                      <m:t>;</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𝛿</m:t>
                        </m:r>
                      </m:e>
                      <m:sub>
                        <m:r>
                          <a:rPr lang="en-US" sz="1400" i="1">
                            <a:latin typeface="Cambria Math" panose="02040503050406030204" pitchFamily="18" charset="0"/>
                          </a:rPr>
                          <m:t>𝑇</m:t>
                        </m:r>
                      </m:sub>
                    </m:sSub>
                  </m:oMath>
                </a14:m>
                <a:r>
                  <a:rPr lang="en-US" sz="1400" dirty="0"/>
                  <a:t>]</a:t>
                </a:r>
              </a:p>
              <a:p>
                <a:r>
                  <a:rPr lang="en-US" sz="1400" dirty="0"/>
                  <a:t>Good strategy to prioritize performance over actuation cost which is low already</a:t>
                </a:r>
              </a:p>
              <a:p>
                <a:endParaRPr lang="en-US" dirty="0"/>
              </a:p>
            </p:txBody>
          </p:sp>
        </mc:Choice>
        <mc:Fallback xmlns="">
          <p:sp>
            <p:nvSpPr>
              <p:cNvPr id="3" name="Content Placeholder 2">
                <a:extLst>
                  <a:ext uri="{FF2B5EF4-FFF2-40B4-BE49-F238E27FC236}">
                    <a16:creationId xmlns:a16="http://schemas.microsoft.com/office/drawing/2014/main" id="{D5F67380-13FC-4A64-A048-8687C182B688}"/>
                  </a:ext>
                </a:extLst>
              </p:cNvPr>
              <p:cNvSpPr>
                <a:spLocks noGrp="1" noRot="1" noChangeAspect="1" noMove="1" noResize="1" noEditPoints="1" noAdjustHandles="1" noChangeArrowheads="1" noChangeShapeType="1" noTextEdit="1"/>
              </p:cNvSpPr>
              <p:nvPr>
                <p:ph idx="1"/>
              </p:nvPr>
            </p:nvSpPr>
            <p:spPr>
              <a:xfrm>
                <a:off x="784698" y="1490021"/>
                <a:ext cx="10825264" cy="2697737"/>
              </a:xfrm>
              <a:blipFill>
                <a:blip r:embed="rId3"/>
                <a:stretch>
                  <a:fillRect l="-113" t="-90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33A6C21-6D26-4F86-8952-24920450EAB9}"/>
              </a:ext>
            </a:extLst>
          </p:cNvPr>
          <p:cNvPicPr>
            <a:picLocks noChangeAspect="1"/>
          </p:cNvPicPr>
          <p:nvPr/>
        </p:nvPicPr>
        <p:blipFill>
          <a:blip r:embed="rId4"/>
          <a:stretch>
            <a:fillRect/>
          </a:stretch>
        </p:blipFill>
        <p:spPr>
          <a:xfrm>
            <a:off x="2226216" y="1284727"/>
            <a:ext cx="6273165" cy="811922"/>
          </a:xfrm>
          <a:prstGeom prst="rect">
            <a:avLst/>
          </a:prstGeom>
        </p:spPr>
      </p:pic>
      <p:pic>
        <p:nvPicPr>
          <p:cNvPr id="4" name="Picture 3">
            <a:extLst>
              <a:ext uri="{FF2B5EF4-FFF2-40B4-BE49-F238E27FC236}">
                <a16:creationId xmlns:a16="http://schemas.microsoft.com/office/drawing/2014/main" id="{05BF5E6B-C0C7-4BAF-A6C3-051F4E30BDC5}"/>
              </a:ext>
            </a:extLst>
          </p:cNvPr>
          <p:cNvPicPr>
            <a:picLocks noChangeAspect="1"/>
          </p:cNvPicPr>
          <p:nvPr/>
        </p:nvPicPr>
        <p:blipFill>
          <a:blip r:embed="rId5"/>
          <a:stretch>
            <a:fillRect/>
          </a:stretch>
        </p:blipFill>
        <p:spPr>
          <a:xfrm>
            <a:off x="1114836" y="3828117"/>
            <a:ext cx="9376446" cy="2747780"/>
          </a:xfrm>
          <a:prstGeom prst="rect">
            <a:avLst/>
          </a:prstGeom>
        </p:spPr>
      </p:pic>
    </p:spTree>
    <p:extLst>
      <p:ext uri="{BB962C8B-B14F-4D97-AF65-F5344CB8AC3E}">
        <p14:creationId xmlns:p14="http://schemas.microsoft.com/office/powerpoint/2010/main" val="235404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49E1B1E-50F4-4E04-ACBA-E1CD412C9915}"/>
              </a:ext>
            </a:extLst>
          </p:cNvPr>
          <p:cNvPicPr>
            <a:picLocks noGrp="1" noChangeAspect="1"/>
          </p:cNvPicPr>
          <p:nvPr>
            <p:ph idx="1"/>
          </p:nvPr>
        </p:nvPicPr>
        <p:blipFill>
          <a:blip r:embed="rId2"/>
          <a:stretch>
            <a:fillRect/>
          </a:stretch>
        </p:blipFill>
        <p:spPr>
          <a:xfrm>
            <a:off x="766862" y="1347556"/>
            <a:ext cx="9739304" cy="4270168"/>
          </a:xfrm>
          <a:prstGeom prst="rect">
            <a:avLst/>
          </a:prstGeom>
        </p:spPr>
      </p:pic>
      <p:sp>
        <p:nvSpPr>
          <p:cNvPr id="2" name="Title 1">
            <a:extLst>
              <a:ext uri="{FF2B5EF4-FFF2-40B4-BE49-F238E27FC236}">
                <a16:creationId xmlns:a16="http://schemas.microsoft.com/office/drawing/2014/main" id="{82529ED8-EA7E-42FA-96CA-88F3054604CD}"/>
              </a:ext>
            </a:extLst>
          </p:cNvPr>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latin typeface="+mn-lt"/>
              </a:rPr>
              <a:t>Automatic Takeoff with LQR</a:t>
            </a:r>
            <a:endParaRPr lang="en-US" dirty="0">
              <a:solidFill>
                <a:srgbClr val="C00000"/>
              </a:solidFill>
              <a:latin typeface="+mn-lt"/>
            </a:endParaRPr>
          </a:p>
        </p:txBody>
      </p:sp>
      <p:sp>
        <p:nvSpPr>
          <p:cNvPr id="5" name="Rectangle 4">
            <a:extLst>
              <a:ext uri="{FF2B5EF4-FFF2-40B4-BE49-F238E27FC236}">
                <a16:creationId xmlns:a16="http://schemas.microsoft.com/office/drawing/2014/main" id="{D7CCB226-66EC-4A8A-BC11-786E223F28CA}"/>
              </a:ext>
            </a:extLst>
          </p:cNvPr>
          <p:cNvSpPr/>
          <p:nvPr/>
        </p:nvSpPr>
        <p:spPr>
          <a:xfrm>
            <a:off x="1126787" y="1690688"/>
            <a:ext cx="6096000" cy="4524315"/>
          </a:xfrm>
          <a:prstGeom prst="rect">
            <a:avLst/>
          </a:prstGeom>
        </p:spPr>
        <p:txBody>
          <a:bodyPr>
            <a:spAutoFit/>
          </a:bodyPr>
          <a:lstStyle/>
          <a:p>
            <a:pPr marL="285750" indent="-285750">
              <a:buFont typeface="Arial" panose="020B0604020202020204" pitchFamily="34" charset="0"/>
              <a:buChar char="•"/>
            </a:pPr>
            <a:r>
              <a:rPr lang="en-US" dirty="0"/>
              <a:t>Top level block diagram with </a:t>
            </a:r>
            <a:r>
              <a:rPr lang="en-US" dirty="0" err="1"/>
              <a:t>FlightGear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FlightGear</a:t>
            </a:r>
            <a:r>
              <a:rPr lang="en-US" dirty="0"/>
              <a:t> Demonstration:</a:t>
            </a:r>
            <a:br>
              <a:rPr lang="en-US" dirty="0"/>
            </a:br>
            <a:r>
              <a:rPr lang="en-US" dirty="0">
                <a:hlinkClick r:id="rId3">
                  <a:extLst>
                    <a:ext uri="{A12FA001-AC4F-418D-AE19-62706E023703}">
                      <ahyp:hlinkClr xmlns:ahyp="http://schemas.microsoft.com/office/drawing/2018/hyperlinkcolor" val="tx"/>
                    </a:ext>
                  </a:extLst>
                </a:hlinkClick>
              </a:rPr>
              <a:t>https://www.youtube.com/watch?v=ZxiTEh3dW9o</a:t>
            </a:r>
            <a:endParaRPr lang="en-US" dirty="0"/>
          </a:p>
        </p:txBody>
      </p:sp>
    </p:spTree>
    <p:extLst>
      <p:ext uri="{BB962C8B-B14F-4D97-AF65-F5344CB8AC3E}">
        <p14:creationId xmlns:p14="http://schemas.microsoft.com/office/powerpoint/2010/main" val="1476614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6B4377-F357-4822-95A7-67214CA8F034}"/>
              </a:ext>
            </a:extLst>
          </p:cNvPr>
          <p:cNvSpPr/>
          <p:nvPr/>
        </p:nvSpPr>
        <p:spPr>
          <a:xfrm>
            <a:off x="294434" y="115963"/>
            <a:ext cx="2274982" cy="707886"/>
          </a:xfrm>
          <a:prstGeom prst="rect">
            <a:avLst/>
          </a:prstGeom>
          <a:noFill/>
        </p:spPr>
        <p:txBody>
          <a:bodyPr wrap="none" lIns="91440" tIns="45720" rIns="91440" bIns="45720">
            <a:spAutoFit/>
          </a:bodyPr>
          <a:lstStyle/>
          <a:p>
            <a:pPr algn="ctr"/>
            <a:r>
              <a:rPr lang="en-US" altLang="zh-CN" sz="4000" b="1" dirty="0">
                <a:ln w="0"/>
                <a:solidFill>
                  <a:srgbClr val="C00000"/>
                </a:solidFill>
                <a:effectLst>
                  <a:outerShdw blurRad="38100" dist="19050" dir="2700000" algn="tl" rotWithShape="0">
                    <a:schemeClr val="dk1">
                      <a:alpha val="40000"/>
                    </a:schemeClr>
                  </a:outerShdw>
                </a:effectLst>
                <a:latin typeface="+mn-ea"/>
              </a:rPr>
              <a:t>Contents</a:t>
            </a:r>
            <a:endParaRPr lang="en-US" altLang="zh-CN" sz="4000" b="1" cap="none" spc="0" dirty="0">
              <a:ln w="0"/>
              <a:solidFill>
                <a:srgbClr val="C00000"/>
              </a:solidFill>
              <a:effectLst>
                <a:outerShdw blurRad="38100" dist="19050" dir="2700000" algn="tl" rotWithShape="0">
                  <a:schemeClr val="dk1">
                    <a:alpha val="40000"/>
                  </a:schemeClr>
                </a:outerShdw>
              </a:effectLst>
              <a:latin typeface="+mn-ea"/>
            </a:endParaRPr>
          </a:p>
        </p:txBody>
      </p:sp>
      <p:pic>
        <p:nvPicPr>
          <p:cNvPr id="4" name="Picture 3">
            <a:extLst>
              <a:ext uri="{FF2B5EF4-FFF2-40B4-BE49-F238E27FC236}">
                <a16:creationId xmlns:a16="http://schemas.microsoft.com/office/drawing/2014/main" id="{12981FBF-3B7B-426D-9BA4-319BFB520C42}"/>
              </a:ext>
            </a:extLst>
          </p:cNvPr>
          <p:cNvPicPr>
            <a:picLocks noChangeAspect="1"/>
          </p:cNvPicPr>
          <p:nvPr/>
        </p:nvPicPr>
        <p:blipFill>
          <a:blip r:embed="rId3"/>
          <a:stretch>
            <a:fillRect/>
          </a:stretch>
        </p:blipFill>
        <p:spPr>
          <a:xfrm>
            <a:off x="9379892" y="151299"/>
            <a:ext cx="2699433" cy="681962"/>
          </a:xfrm>
          <a:prstGeom prst="rect">
            <a:avLst/>
          </a:prstGeom>
        </p:spPr>
      </p:pic>
      <p:grpSp>
        <p:nvGrpSpPr>
          <p:cNvPr id="5" name="Group 4">
            <a:extLst>
              <a:ext uri="{FF2B5EF4-FFF2-40B4-BE49-F238E27FC236}">
                <a16:creationId xmlns:a16="http://schemas.microsoft.com/office/drawing/2014/main" id="{AEF7FDE2-A31F-4632-994C-72B6976F6974}"/>
              </a:ext>
            </a:extLst>
          </p:cNvPr>
          <p:cNvGrpSpPr/>
          <p:nvPr/>
        </p:nvGrpSpPr>
        <p:grpSpPr>
          <a:xfrm>
            <a:off x="0" y="5491750"/>
            <a:ext cx="4591455" cy="1267922"/>
            <a:chOff x="94338" y="5539709"/>
            <a:chExt cx="4591455" cy="1267922"/>
          </a:xfrm>
        </p:grpSpPr>
        <p:cxnSp>
          <p:nvCxnSpPr>
            <p:cNvPr id="6" name="Straight Connector 5">
              <a:extLst>
                <a:ext uri="{FF2B5EF4-FFF2-40B4-BE49-F238E27FC236}">
                  <a16:creationId xmlns:a16="http://schemas.microsoft.com/office/drawing/2014/main" id="{FA44C111-BA28-4474-B880-B3D3E13A2699}"/>
                </a:ext>
              </a:extLst>
            </p:cNvPr>
            <p:cNvCxnSpPr>
              <a:cxnSpLocks/>
            </p:cNvCxnSpPr>
            <p:nvPr/>
          </p:nvCxnSpPr>
          <p:spPr>
            <a:xfrm flipH="1">
              <a:off x="94338" y="6522757"/>
              <a:ext cx="459145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D8E204-5FF0-4967-BCC0-D1F8EA61E4C2}"/>
                </a:ext>
              </a:extLst>
            </p:cNvPr>
            <p:cNvCxnSpPr>
              <a:cxnSpLocks/>
            </p:cNvCxnSpPr>
            <p:nvPr/>
          </p:nvCxnSpPr>
          <p:spPr>
            <a:xfrm flipH="1" flipV="1">
              <a:off x="388772" y="5539709"/>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80A92AB-D6AC-4EE9-AA7E-797407986C29}"/>
              </a:ext>
            </a:extLst>
          </p:cNvPr>
          <p:cNvGrpSpPr/>
          <p:nvPr/>
        </p:nvGrpSpPr>
        <p:grpSpPr>
          <a:xfrm>
            <a:off x="1004885" y="881666"/>
            <a:ext cx="10713387" cy="5262979"/>
            <a:chOff x="368377" y="893752"/>
            <a:chExt cx="10713387" cy="5262979"/>
          </a:xfrm>
        </p:grpSpPr>
        <p:sp>
          <p:nvSpPr>
            <p:cNvPr id="3" name="TextBox 2">
              <a:extLst>
                <a:ext uri="{FF2B5EF4-FFF2-40B4-BE49-F238E27FC236}">
                  <a16:creationId xmlns:a16="http://schemas.microsoft.com/office/drawing/2014/main" id="{255AA089-7728-4811-AE83-250BA15932B4}"/>
                </a:ext>
              </a:extLst>
            </p:cNvPr>
            <p:cNvSpPr txBox="1"/>
            <p:nvPr/>
          </p:nvSpPr>
          <p:spPr>
            <a:xfrm>
              <a:off x="1431925" y="893752"/>
              <a:ext cx="9649839" cy="5262979"/>
            </a:xfrm>
            <a:prstGeom prst="rect">
              <a:avLst/>
            </a:prstGeom>
            <a:noFill/>
          </p:spPr>
          <p:txBody>
            <a:bodyPr wrap="square" rtlCol="0">
              <a:spAutoFit/>
            </a:bodyPr>
            <a:lstStyle/>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System Overall Block Diagram </a:t>
              </a:r>
            </a:p>
            <a:p>
              <a:r>
                <a:rPr lang="en-US" altLang="zh-CN" sz="2800" b="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--Basic Blocks &amp; Attached Blocks</a:t>
              </a:r>
            </a:p>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Non-linear System Analysis.</a:t>
              </a:r>
            </a:p>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System Linearization.</a:t>
              </a:r>
            </a:p>
            <a:p>
              <a:r>
                <a:rPr lang="zh-CN" altLang="en-US" sz="2800" b="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--Steady State Analysis. </a:t>
              </a:r>
            </a:p>
            <a:p>
              <a:r>
                <a:rPr lang="en-US" altLang="zh-CN" sz="2800" dirty="0">
                  <a:effectLst>
                    <a:outerShdw blurRad="38100" dist="38100" dir="2700000" algn="tl">
                      <a:srgbClr val="000000">
                        <a:alpha val="43137"/>
                      </a:srgbClr>
                    </a:outerShdw>
                  </a:effectLst>
                </a:rPr>
                <a:t>     --Lateral Motion Control (Wash out Filter).</a:t>
              </a:r>
            </a:p>
            <a:p>
              <a:r>
                <a:rPr lang="en-US" altLang="zh-CN" sz="2800" dirty="0">
                  <a:effectLst>
                    <a:outerShdw blurRad="38100" dist="38100" dir="2700000" algn="tl">
                      <a:srgbClr val="000000">
                        <a:alpha val="43137"/>
                      </a:srgbClr>
                    </a:outerShdw>
                  </a:effectLst>
                </a:rPr>
                <a:t>     --System Discretization</a:t>
              </a:r>
            </a:p>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Aerodynamic Analysis for </a:t>
              </a:r>
              <a:r>
                <a:rPr lang="en-US" altLang="zh-CN" sz="2800" b="1" i="1" dirty="0">
                  <a:solidFill>
                    <a:srgbClr val="C00000"/>
                  </a:solidFill>
                  <a:effectLst>
                    <a:outerShdw blurRad="38100" dist="38100" dir="2700000" algn="tl">
                      <a:srgbClr val="000000">
                        <a:alpha val="43137"/>
                      </a:srgbClr>
                    </a:outerShdw>
                  </a:effectLst>
                </a:rPr>
                <a:t>Sonic Flight</a:t>
              </a:r>
            </a:p>
            <a:p>
              <a:r>
                <a:rPr lang="en-US" altLang="zh-CN" sz="2800" b="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--Model Aero-coefficient Analysis in </a:t>
              </a:r>
              <a:r>
                <a:rPr lang="en-US" altLang="zh-CN" sz="2800" b="1" u="sng" dirty="0">
                  <a:effectLst>
                    <a:outerShdw blurRad="38100" dist="38100" dir="2700000" algn="tl">
                      <a:srgbClr val="000000">
                        <a:alpha val="43137"/>
                      </a:srgbClr>
                    </a:outerShdw>
                  </a:effectLst>
                </a:rPr>
                <a:t>XFLR5</a:t>
              </a:r>
            </a:p>
            <a:p>
              <a:r>
                <a:rPr lang="en-US" altLang="zh-CN" sz="2800" b="1" dirty="0">
                  <a:effectLst>
                    <a:outerShdw blurRad="38100" dist="38100" dir="2700000" algn="tl">
                      <a:srgbClr val="000000">
                        <a:alpha val="43137"/>
                      </a:srgbClr>
                    </a:outerShdw>
                  </a:effectLst>
                </a:rPr>
                <a:t>     </a:t>
              </a:r>
              <a:r>
                <a:rPr lang="en-US" altLang="zh-CN" sz="2800" dirty="0">
                  <a:effectLst>
                    <a:outerShdw blurRad="38100" dist="38100" dir="2700000" algn="tl">
                      <a:srgbClr val="000000">
                        <a:alpha val="43137"/>
                      </a:srgbClr>
                    </a:outerShdw>
                  </a:effectLst>
                </a:rPr>
                <a:t>--The CFD &amp; FEA in </a:t>
              </a:r>
              <a:r>
                <a:rPr lang="en-US" altLang="zh-CN" sz="2800" b="1" u="sng" dirty="0">
                  <a:effectLst>
                    <a:outerShdw blurRad="38100" dist="38100" dir="2700000" algn="tl">
                      <a:srgbClr val="000000">
                        <a:alpha val="43137"/>
                      </a:srgbClr>
                    </a:outerShdw>
                  </a:effectLst>
                </a:rPr>
                <a:t>ANSYS</a:t>
              </a:r>
            </a:p>
            <a:p>
              <a:pPr marL="457200" indent="-457200">
                <a:buFont typeface="Wingdings" panose="05000000000000000000" pitchFamily="2" charset="2"/>
                <a:buChar char="l"/>
              </a:pPr>
              <a:r>
                <a:rPr lang="en-US" altLang="zh-CN" sz="2800" b="1" dirty="0">
                  <a:solidFill>
                    <a:srgbClr val="C00000"/>
                  </a:solidFill>
                  <a:effectLst>
                    <a:outerShdw blurRad="38100" dist="38100" dir="2700000" algn="tl">
                      <a:srgbClr val="000000">
                        <a:alpha val="43137"/>
                      </a:srgbClr>
                    </a:outerShdw>
                  </a:effectLst>
                </a:rPr>
                <a:t>Simulation</a:t>
              </a:r>
            </a:p>
            <a:p>
              <a:r>
                <a:rPr lang="en-US" altLang="zh-CN" sz="2800" dirty="0">
                  <a:effectLst>
                    <a:outerShdw blurRad="38100" dist="38100" dir="2700000" algn="tl">
                      <a:srgbClr val="000000">
                        <a:alpha val="43137"/>
                      </a:srgbClr>
                    </a:outerShdw>
                  </a:effectLst>
                </a:rPr>
                <a:t>     --Skidded to Turn in </a:t>
              </a:r>
              <a:r>
                <a:rPr lang="en-US" altLang="zh-CN" sz="2800" b="1" u="sng" dirty="0">
                  <a:effectLst>
                    <a:outerShdw blurRad="38100" dist="38100" dir="2700000" algn="tl">
                      <a:srgbClr val="000000">
                        <a:alpha val="43137"/>
                      </a:srgbClr>
                    </a:outerShdw>
                  </a:effectLst>
                </a:rPr>
                <a:t>FlightGear</a:t>
              </a:r>
              <a:r>
                <a:rPr lang="en-US" altLang="zh-CN" sz="2800" dirty="0">
                  <a:effectLst>
                    <a:outerShdw blurRad="38100" dist="38100" dir="2700000" algn="tl">
                      <a:srgbClr val="000000">
                        <a:alpha val="43137"/>
                      </a:srgbClr>
                    </a:outerShdw>
                  </a:effectLst>
                </a:rPr>
                <a:t>.</a:t>
              </a:r>
              <a:endParaRPr lang="zh-CN" altLang="en-US" sz="2800" dirty="0">
                <a:effectLst>
                  <a:outerShdw blurRad="38100" dist="38100" dir="2700000" algn="tl">
                    <a:srgbClr val="000000">
                      <a:alpha val="43137"/>
                    </a:srgbClr>
                  </a:outerShdw>
                </a:effectLst>
              </a:endParaRPr>
            </a:p>
          </p:txBody>
        </p:sp>
        <p:grpSp>
          <p:nvGrpSpPr>
            <p:cNvPr id="12" name="Group 11">
              <a:extLst>
                <a:ext uri="{FF2B5EF4-FFF2-40B4-BE49-F238E27FC236}">
                  <a16:creationId xmlns:a16="http://schemas.microsoft.com/office/drawing/2014/main" id="{1AF6DE1D-E286-4A5F-9F55-09324316F5FA}"/>
                </a:ext>
              </a:extLst>
            </p:cNvPr>
            <p:cNvGrpSpPr/>
            <p:nvPr/>
          </p:nvGrpSpPr>
          <p:grpSpPr>
            <a:xfrm>
              <a:off x="368377" y="941101"/>
              <a:ext cx="989611" cy="4838648"/>
              <a:chOff x="368377" y="941101"/>
              <a:chExt cx="989611" cy="4838648"/>
            </a:xfrm>
          </p:grpSpPr>
          <p:pic>
            <p:nvPicPr>
              <p:cNvPr id="8" name="Graphic 7" descr="Computer">
                <a:extLst>
                  <a:ext uri="{FF2B5EF4-FFF2-40B4-BE49-F238E27FC236}">
                    <a16:creationId xmlns:a16="http://schemas.microsoft.com/office/drawing/2014/main" id="{2DC8D395-3B21-4916-A317-820FAD5783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529" y="3744592"/>
                <a:ext cx="790522" cy="790522"/>
              </a:xfrm>
              <a:prstGeom prst="rect">
                <a:avLst/>
              </a:prstGeom>
            </p:spPr>
          </p:pic>
          <p:pic>
            <p:nvPicPr>
              <p:cNvPr id="9" name="Graphic 8" descr="Wireless router">
                <a:extLst>
                  <a:ext uri="{FF2B5EF4-FFF2-40B4-BE49-F238E27FC236}">
                    <a16:creationId xmlns:a16="http://schemas.microsoft.com/office/drawing/2014/main" id="{E598E24E-F5A1-46D8-B54E-D0E37AB30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527" y="4927288"/>
                <a:ext cx="852461" cy="852461"/>
              </a:xfrm>
              <a:prstGeom prst="rect">
                <a:avLst/>
              </a:prstGeom>
            </p:spPr>
          </p:pic>
          <p:pic>
            <p:nvPicPr>
              <p:cNvPr id="10" name="Graphic 9" descr="Network diagram">
                <a:extLst>
                  <a:ext uri="{FF2B5EF4-FFF2-40B4-BE49-F238E27FC236}">
                    <a16:creationId xmlns:a16="http://schemas.microsoft.com/office/drawing/2014/main" id="{BD33F672-CD02-4E7E-B66D-C20C8153C3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368377" y="941101"/>
                <a:ext cx="989611" cy="989611"/>
              </a:xfrm>
              <a:prstGeom prst="rect">
                <a:avLst/>
              </a:prstGeom>
            </p:spPr>
          </p:pic>
          <p:pic>
            <p:nvPicPr>
              <p:cNvPr id="11" name="Graphic 10" descr="Airplane">
                <a:extLst>
                  <a:ext uri="{FF2B5EF4-FFF2-40B4-BE49-F238E27FC236}">
                    <a16:creationId xmlns:a16="http://schemas.microsoft.com/office/drawing/2014/main" id="{A35F19E8-5BAC-47AC-9E0D-812840793A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3527" y="2057399"/>
                <a:ext cx="852459" cy="852459"/>
              </a:xfrm>
              <a:prstGeom prst="rect">
                <a:avLst/>
              </a:prstGeom>
            </p:spPr>
          </p:pic>
        </p:grpSp>
      </p:grpSp>
    </p:spTree>
    <p:extLst>
      <p:ext uri="{BB962C8B-B14F-4D97-AF65-F5344CB8AC3E}">
        <p14:creationId xmlns:p14="http://schemas.microsoft.com/office/powerpoint/2010/main" val="2815930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AD0FD-13F9-4C62-8026-4652646E099A}"/>
              </a:ext>
            </a:extLst>
          </p:cNvPr>
          <p:cNvSpPr/>
          <p:nvPr/>
        </p:nvSpPr>
        <p:spPr>
          <a:xfrm>
            <a:off x="743261" y="-50586"/>
            <a:ext cx="3213727" cy="584775"/>
          </a:xfrm>
          <a:prstGeom prst="rect">
            <a:avLst/>
          </a:prstGeom>
          <a:noFill/>
        </p:spPr>
        <p:txBody>
          <a:bodyPr wrap="squar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Design Diagram</a:t>
            </a:r>
            <a:endParaRPr lang="en-US" altLang="zh-CN" sz="3200" b="1" cap="none" spc="0" dirty="0">
              <a:ln w="0"/>
              <a:solidFill>
                <a:srgbClr val="C00000"/>
              </a:solidFill>
              <a:effectLst>
                <a:outerShdw blurRad="38100" dist="19050" dir="2700000" algn="tl" rotWithShape="0">
                  <a:schemeClr val="dk1">
                    <a:alpha val="40000"/>
                  </a:schemeClr>
                </a:outerShdw>
              </a:effectLst>
              <a:latin typeface="+mn-ea"/>
            </a:endParaRPr>
          </a:p>
        </p:txBody>
      </p:sp>
      <p:pic>
        <p:nvPicPr>
          <p:cNvPr id="3" name="Graphic 2" descr="Person with idea">
            <a:extLst>
              <a:ext uri="{FF2B5EF4-FFF2-40B4-BE49-F238E27FC236}">
                <a16:creationId xmlns:a16="http://schemas.microsoft.com/office/drawing/2014/main" id="{D42A0CA3-A9BB-404C-8B74-227D9AE4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145" y="0"/>
            <a:ext cx="741871" cy="741871"/>
          </a:xfrm>
          <a:prstGeom prst="rect">
            <a:avLst/>
          </a:prstGeom>
        </p:spPr>
      </p:pic>
      <p:sp>
        <p:nvSpPr>
          <p:cNvPr id="6" name="Rectangle: Rounded Corners 5">
            <a:extLst>
              <a:ext uri="{FF2B5EF4-FFF2-40B4-BE49-F238E27FC236}">
                <a16:creationId xmlns:a16="http://schemas.microsoft.com/office/drawing/2014/main" id="{77DD4324-4ADF-4A56-8B3C-38E110378213}"/>
              </a:ext>
            </a:extLst>
          </p:cNvPr>
          <p:cNvSpPr/>
          <p:nvPr/>
        </p:nvSpPr>
        <p:spPr>
          <a:xfrm>
            <a:off x="2187226" y="914399"/>
            <a:ext cx="2375921" cy="584776"/>
          </a:xfrm>
          <a:prstGeom prst="roundRect">
            <a:avLst/>
          </a:prstGeom>
          <a:solidFill>
            <a:schemeClr val="accent2">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STATE EQUATIONS</a:t>
            </a:r>
            <a:endParaRPr lang="zh-CN" altLang="en-US" b="1" dirty="0"/>
          </a:p>
        </p:txBody>
      </p:sp>
      <p:sp>
        <p:nvSpPr>
          <p:cNvPr id="7" name="Rectangle: Rounded Corners 6">
            <a:extLst>
              <a:ext uri="{FF2B5EF4-FFF2-40B4-BE49-F238E27FC236}">
                <a16:creationId xmlns:a16="http://schemas.microsoft.com/office/drawing/2014/main" id="{27E14180-1A06-418F-A932-E46DA4E98A56}"/>
              </a:ext>
            </a:extLst>
          </p:cNvPr>
          <p:cNvSpPr/>
          <p:nvPr/>
        </p:nvSpPr>
        <p:spPr>
          <a:xfrm>
            <a:off x="2462450" y="2608298"/>
            <a:ext cx="1825471" cy="584776"/>
          </a:xfrm>
          <a:prstGeom prst="roundRect">
            <a:avLst/>
          </a:prstGeom>
          <a:solidFill>
            <a:schemeClr val="accent2">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ASW28 DATA</a:t>
            </a:r>
            <a:endParaRPr lang="zh-CN" altLang="en-US" b="1" dirty="0"/>
          </a:p>
        </p:txBody>
      </p:sp>
      <p:sp>
        <p:nvSpPr>
          <p:cNvPr id="9" name="Arrow: Right 8">
            <a:extLst>
              <a:ext uri="{FF2B5EF4-FFF2-40B4-BE49-F238E27FC236}">
                <a16:creationId xmlns:a16="http://schemas.microsoft.com/office/drawing/2014/main" id="{3E59DCE9-0EF6-4765-BDBD-37B06A8D17EA}"/>
              </a:ext>
            </a:extLst>
          </p:cNvPr>
          <p:cNvSpPr/>
          <p:nvPr/>
        </p:nvSpPr>
        <p:spPr>
          <a:xfrm>
            <a:off x="4922827" y="1955855"/>
            <a:ext cx="658620" cy="400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Rounded Corners 9">
            <a:extLst>
              <a:ext uri="{FF2B5EF4-FFF2-40B4-BE49-F238E27FC236}">
                <a16:creationId xmlns:a16="http://schemas.microsoft.com/office/drawing/2014/main" id="{F9D5A083-0FFA-4C4F-88D4-CFB903628897}"/>
              </a:ext>
            </a:extLst>
          </p:cNvPr>
          <p:cNvSpPr/>
          <p:nvPr/>
        </p:nvSpPr>
        <p:spPr>
          <a:xfrm>
            <a:off x="5920767" y="1503466"/>
            <a:ext cx="2375921" cy="904779"/>
          </a:xfrm>
          <a:prstGeom prst="roundRect">
            <a:avLst/>
          </a:prstGeom>
          <a:solidFill>
            <a:srgbClr val="0070C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Nonlinear System Blocks</a:t>
            </a:r>
            <a:endParaRPr lang="zh-CN" altLang="en-US" sz="2000" b="1" dirty="0"/>
          </a:p>
        </p:txBody>
      </p:sp>
      <p:sp>
        <p:nvSpPr>
          <p:cNvPr id="11" name="Arrow: Right 10">
            <a:extLst>
              <a:ext uri="{FF2B5EF4-FFF2-40B4-BE49-F238E27FC236}">
                <a16:creationId xmlns:a16="http://schemas.microsoft.com/office/drawing/2014/main" id="{9B969127-268C-4E4E-9965-5B8B898B1968}"/>
              </a:ext>
            </a:extLst>
          </p:cNvPr>
          <p:cNvSpPr/>
          <p:nvPr/>
        </p:nvSpPr>
        <p:spPr>
          <a:xfrm>
            <a:off x="8773991" y="1755848"/>
            <a:ext cx="658620" cy="400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Rounded Corners 11">
            <a:extLst>
              <a:ext uri="{FF2B5EF4-FFF2-40B4-BE49-F238E27FC236}">
                <a16:creationId xmlns:a16="http://schemas.microsoft.com/office/drawing/2014/main" id="{BCA6E162-CAC8-41BD-9D17-D4D607D40C87}"/>
              </a:ext>
            </a:extLst>
          </p:cNvPr>
          <p:cNvSpPr/>
          <p:nvPr/>
        </p:nvSpPr>
        <p:spPr>
          <a:xfrm>
            <a:off x="9654308" y="1597216"/>
            <a:ext cx="2375921" cy="584777"/>
          </a:xfrm>
          <a:prstGeom prst="roundRect">
            <a:avLst/>
          </a:prstGeom>
          <a:solidFill>
            <a:srgbClr val="0070C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Trimmed System </a:t>
            </a:r>
            <a:endParaRPr lang="zh-CN" altLang="en-US" sz="2000" b="1" dirty="0"/>
          </a:p>
        </p:txBody>
      </p:sp>
      <p:sp>
        <p:nvSpPr>
          <p:cNvPr id="13" name="Rectangle: Rounded Corners 12">
            <a:extLst>
              <a:ext uri="{FF2B5EF4-FFF2-40B4-BE49-F238E27FC236}">
                <a16:creationId xmlns:a16="http://schemas.microsoft.com/office/drawing/2014/main" id="{AA5EC24D-691A-4217-8EBE-8F659FFF57D8}"/>
              </a:ext>
            </a:extLst>
          </p:cNvPr>
          <p:cNvSpPr/>
          <p:nvPr/>
        </p:nvSpPr>
        <p:spPr>
          <a:xfrm>
            <a:off x="5960182" y="3181395"/>
            <a:ext cx="2375921" cy="658620"/>
          </a:xfrm>
          <a:prstGeom prst="roundRect">
            <a:avLst/>
          </a:prstGeom>
          <a:solidFill>
            <a:srgbClr val="0070C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Linear System</a:t>
            </a:r>
            <a:endParaRPr lang="zh-CN" altLang="en-US" sz="2000" b="1" dirty="0"/>
          </a:p>
        </p:txBody>
      </p:sp>
      <p:sp>
        <p:nvSpPr>
          <p:cNvPr id="14" name="Arrow: Right 13">
            <a:extLst>
              <a:ext uri="{FF2B5EF4-FFF2-40B4-BE49-F238E27FC236}">
                <a16:creationId xmlns:a16="http://schemas.microsoft.com/office/drawing/2014/main" id="{75C904C5-C3D7-48D3-8E5B-9B04C48427E7}"/>
              </a:ext>
            </a:extLst>
          </p:cNvPr>
          <p:cNvSpPr/>
          <p:nvPr/>
        </p:nvSpPr>
        <p:spPr>
          <a:xfrm rot="5400000">
            <a:off x="6779416" y="2579907"/>
            <a:ext cx="658620" cy="400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Left Brace 3">
            <a:extLst>
              <a:ext uri="{FF2B5EF4-FFF2-40B4-BE49-F238E27FC236}">
                <a16:creationId xmlns:a16="http://schemas.microsoft.com/office/drawing/2014/main" id="{09D27130-88E6-49E7-91D0-49E73C9FE79A}"/>
              </a:ext>
            </a:extLst>
          </p:cNvPr>
          <p:cNvSpPr/>
          <p:nvPr/>
        </p:nvSpPr>
        <p:spPr>
          <a:xfrm rot="5400000">
            <a:off x="6908517" y="3091046"/>
            <a:ext cx="400415" cy="2297086"/>
          </a:xfrm>
          <a:prstGeom prst="leftBrace">
            <a:avLst>
              <a:gd name="adj1" fmla="val 40891"/>
              <a:gd name="adj2" fmla="val 4915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Rectangle: Rounded Corners 14">
            <a:extLst>
              <a:ext uri="{FF2B5EF4-FFF2-40B4-BE49-F238E27FC236}">
                <a16:creationId xmlns:a16="http://schemas.microsoft.com/office/drawing/2014/main" id="{7017DFE8-2C6D-45B4-B126-06DD04B5893B}"/>
              </a:ext>
            </a:extLst>
          </p:cNvPr>
          <p:cNvSpPr/>
          <p:nvPr/>
        </p:nvSpPr>
        <p:spPr>
          <a:xfrm>
            <a:off x="5196115" y="4514167"/>
            <a:ext cx="1553721" cy="584776"/>
          </a:xfrm>
          <a:prstGeom prst="roundRect">
            <a:avLst/>
          </a:prstGeom>
          <a:solidFill>
            <a:schemeClr val="accent6">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SISO System</a:t>
            </a:r>
            <a:endParaRPr lang="zh-CN" altLang="en-US" b="1" dirty="0"/>
          </a:p>
        </p:txBody>
      </p:sp>
      <p:sp>
        <p:nvSpPr>
          <p:cNvPr id="16" name="Rectangle: Rounded Corners 15">
            <a:extLst>
              <a:ext uri="{FF2B5EF4-FFF2-40B4-BE49-F238E27FC236}">
                <a16:creationId xmlns:a16="http://schemas.microsoft.com/office/drawing/2014/main" id="{24376EE8-EC51-40E8-BB82-3856B1E09B8E}"/>
              </a:ext>
            </a:extLst>
          </p:cNvPr>
          <p:cNvSpPr/>
          <p:nvPr/>
        </p:nvSpPr>
        <p:spPr>
          <a:xfrm>
            <a:off x="7573165" y="4532048"/>
            <a:ext cx="1846284" cy="584776"/>
          </a:xfrm>
          <a:prstGeom prst="roundRect">
            <a:avLst/>
          </a:prstGeom>
          <a:solidFill>
            <a:schemeClr val="accent6">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MIMO System</a:t>
            </a:r>
            <a:endParaRPr lang="zh-CN" altLang="en-US" b="1" dirty="0"/>
          </a:p>
        </p:txBody>
      </p:sp>
      <p:sp>
        <p:nvSpPr>
          <p:cNvPr id="5" name="Plus Sign 4">
            <a:extLst>
              <a:ext uri="{FF2B5EF4-FFF2-40B4-BE49-F238E27FC236}">
                <a16:creationId xmlns:a16="http://schemas.microsoft.com/office/drawing/2014/main" id="{EE0C30B5-6A1F-41E5-BA8E-1780EFDA95FC}"/>
              </a:ext>
            </a:extLst>
          </p:cNvPr>
          <p:cNvSpPr/>
          <p:nvPr/>
        </p:nvSpPr>
        <p:spPr>
          <a:xfrm>
            <a:off x="2928167" y="1626751"/>
            <a:ext cx="914400" cy="914400"/>
          </a:xfrm>
          <a:prstGeom prst="mathPlus">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Arrow: Right 16">
            <a:extLst>
              <a:ext uri="{FF2B5EF4-FFF2-40B4-BE49-F238E27FC236}">
                <a16:creationId xmlns:a16="http://schemas.microsoft.com/office/drawing/2014/main" id="{8B65AD8B-8993-4A4B-8EE9-AE64D6EA75C7}"/>
              </a:ext>
            </a:extLst>
          </p:cNvPr>
          <p:cNvSpPr/>
          <p:nvPr/>
        </p:nvSpPr>
        <p:spPr>
          <a:xfrm rot="5400000">
            <a:off x="3044493" y="3621518"/>
            <a:ext cx="658620" cy="400014"/>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Rounded Corners 17">
            <a:extLst>
              <a:ext uri="{FF2B5EF4-FFF2-40B4-BE49-F238E27FC236}">
                <a16:creationId xmlns:a16="http://schemas.microsoft.com/office/drawing/2014/main" id="{B88EB490-1B6E-4C2B-9036-09FBCFC88E0E}"/>
              </a:ext>
            </a:extLst>
          </p:cNvPr>
          <p:cNvSpPr/>
          <p:nvPr/>
        </p:nvSpPr>
        <p:spPr>
          <a:xfrm>
            <a:off x="2185843" y="4261808"/>
            <a:ext cx="2375921" cy="693126"/>
          </a:xfrm>
          <a:prstGeom prst="roundRect">
            <a:avLst/>
          </a:prstGeom>
          <a:solidFill>
            <a:schemeClr val="bg2">
              <a:lumMod val="5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Aerodynamic Analysis</a:t>
            </a:r>
            <a:endParaRPr lang="zh-CN" altLang="en-US" sz="2000" b="1" dirty="0"/>
          </a:p>
        </p:txBody>
      </p:sp>
      <p:sp>
        <p:nvSpPr>
          <p:cNvPr id="8" name="Rectangle 7">
            <a:extLst>
              <a:ext uri="{FF2B5EF4-FFF2-40B4-BE49-F238E27FC236}">
                <a16:creationId xmlns:a16="http://schemas.microsoft.com/office/drawing/2014/main" id="{800BD7DA-2AAF-4801-A5CC-372A47145BC0}"/>
              </a:ext>
            </a:extLst>
          </p:cNvPr>
          <p:cNvSpPr/>
          <p:nvPr/>
        </p:nvSpPr>
        <p:spPr>
          <a:xfrm>
            <a:off x="2350125" y="5017575"/>
            <a:ext cx="2047356" cy="400110"/>
          </a:xfrm>
          <a:prstGeom prst="rect">
            <a:avLst/>
          </a:prstGeom>
        </p:spPr>
        <p:txBody>
          <a:bodyPr wrap="none">
            <a:spAutoFit/>
          </a:bodyPr>
          <a:lstStyle/>
          <a:p>
            <a:pPr algn="ctr"/>
            <a:r>
              <a:rPr lang="en-US" altLang="zh-CN" sz="2000" b="1" dirty="0">
                <a:effectLst>
                  <a:outerShdw blurRad="38100" dist="38100" dir="2700000" algn="tl">
                    <a:srgbClr val="000000">
                      <a:alpha val="43137"/>
                    </a:srgbClr>
                  </a:outerShdw>
                </a:effectLst>
              </a:rPr>
              <a:t>ANSYS &amp; XFLR5</a:t>
            </a:r>
            <a:endParaRPr lang="zh-CN" altLang="en-US" sz="2000" b="1" dirty="0">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60A33008-4D60-4EB8-9B9D-7B092957BB29}"/>
              </a:ext>
            </a:extLst>
          </p:cNvPr>
          <p:cNvSpPr/>
          <p:nvPr/>
        </p:nvSpPr>
        <p:spPr>
          <a:xfrm>
            <a:off x="5917658" y="1025014"/>
            <a:ext cx="2541081" cy="400110"/>
          </a:xfrm>
          <a:prstGeom prst="rect">
            <a:avLst/>
          </a:prstGeom>
        </p:spPr>
        <p:txBody>
          <a:bodyPr wrap="none">
            <a:spAutoFit/>
          </a:bodyPr>
          <a:lstStyle/>
          <a:p>
            <a:pPr algn="ctr"/>
            <a:r>
              <a:rPr lang="en-US" altLang="zh-CN" sz="2000" b="1" dirty="0">
                <a:effectLst>
                  <a:outerShdw blurRad="38100" dist="38100" dir="2700000" algn="tl">
                    <a:srgbClr val="000000">
                      <a:alpha val="43137"/>
                    </a:srgbClr>
                  </a:outerShdw>
                </a:effectLst>
              </a:rPr>
              <a:t>MATLAB &amp; Simulink</a:t>
            </a:r>
            <a:endParaRPr lang="zh-CN" altLang="en-US" sz="2000" b="1" dirty="0">
              <a:effectLst>
                <a:outerShdw blurRad="38100" dist="38100" dir="2700000" algn="tl">
                  <a:srgbClr val="000000">
                    <a:alpha val="43137"/>
                  </a:srgbClr>
                </a:outerShdw>
              </a:effectLst>
            </a:endParaRPr>
          </a:p>
        </p:txBody>
      </p:sp>
      <p:sp>
        <p:nvSpPr>
          <p:cNvPr id="20" name="Arrow: Right 19">
            <a:extLst>
              <a:ext uri="{FF2B5EF4-FFF2-40B4-BE49-F238E27FC236}">
                <a16:creationId xmlns:a16="http://schemas.microsoft.com/office/drawing/2014/main" id="{18A8FAF0-9C73-435F-AEE4-93DADFD336BD}"/>
              </a:ext>
            </a:extLst>
          </p:cNvPr>
          <p:cNvSpPr/>
          <p:nvPr/>
        </p:nvSpPr>
        <p:spPr>
          <a:xfrm rot="20333580">
            <a:off x="8546625" y="3110642"/>
            <a:ext cx="658620" cy="40001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ft Brace 20">
            <a:extLst>
              <a:ext uri="{FF2B5EF4-FFF2-40B4-BE49-F238E27FC236}">
                <a16:creationId xmlns:a16="http://schemas.microsoft.com/office/drawing/2014/main" id="{477F401A-3B33-4611-9A61-FA6495807408}"/>
              </a:ext>
            </a:extLst>
          </p:cNvPr>
          <p:cNvSpPr/>
          <p:nvPr/>
        </p:nvSpPr>
        <p:spPr>
          <a:xfrm rot="10800000">
            <a:off x="1722231" y="3754713"/>
            <a:ext cx="298200" cy="1854156"/>
          </a:xfrm>
          <a:prstGeom prst="leftBrace">
            <a:avLst>
              <a:gd name="adj1" fmla="val 40891"/>
              <a:gd name="adj2" fmla="val 4915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Rectangle: Rounded Corners 21">
            <a:extLst>
              <a:ext uri="{FF2B5EF4-FFF2-40B4-BE49-F238E27FC236}">
                <a16:creationId xmlns:a16="http://schemas.microsoft.com/office/drawing/2014/main" id="{57F8E71B-8C97-4FE2-B8FE-F0C4899C347C}"/>
              </a:ext>
            </a:extLst>
          </p:cNvPr>
          <p:cNvSpPr/>
          <p:nvPr/>
        </p:nvSpPr>
        <p:spPr>
          <a:xfrm>
            <a:off x="9419836" y="2824226"/>
            <a:ext cx="2610393" cy="584777"/>
          </a:xfrm>
          <a:prstGeom prst="roundRect">
            <a:avLst/>
          </a:prstGeom>
          <a:solidFill>
            <a:srgbClr val="7030A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Discretized System</a:t>
            </a:r>
            <a:endParaRPr lang="zh-CN" altLang="en-US" sz="2000" b="1" dirty="0"/>
          </a:p>
        </p:txBody>
      </p:sp>
      <p:sp>
        <p:nvSpPr>
          <p:cNvPr id="23" name="Rectangle 22">
            <a:extLst>
              <a:ext uri="{FF2B5EF4-FFF2-40B4-BE49-F238E27FC236}">
                <a16:creationId xmlns:a16="http://schemas.microsoft.com/office/drawing/2014/main" id="{80344F8C-2D32-4C74-93AB-9EB083245336}"/>
              </a:ext>
            </a:extLst>
          </p:cNvPr>
          <p:cNvSpPr/>
          <p:nvPr/>
        </p:nvSpPr>
        <p:spPr>
          <a:xfrm>
            <a:off x="9103419" y="5492883"/>
            <a:ext cx="1936749" cy="400110"/>
          </a:xfrm>
          <a:prstGeom prst="rect">
            <a:avLst/>
          </a:prstGeom>
        </p:spPr>
        <p:txBody>
          <a:bodyPr wrap="none">
            <a:spAutoFit/>
          </a:bodyPr>
          <a:lstStyle/>
          <a:p>
            <a:pPr algn="ctr"/>
            <a:r>
              <a:rPr lang="en-US" altLang="zh-CN" sz="2000" b="1" dirty="0">
                <a:effectLst>
                  <a:outerShdw blurRad="38100" dist="38100" dir="2700000" algn="tl">
                    <a:srgbClr val="000000">
                      <a:alpha val="43137"/>
                    </a:srgbClr>
                  </a:outerShdw>
                </a:effectLst>
              </a:rPr>
              <a:t>FlightGear v3.0</a:t>
            </a:r>
            <a:endParaRPr lang="zh-CN" altLang="en-US" sz="2000" b="1" dirty="0">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DC8069EC-0256-4E4B-82F3-910A6B73E73E}"/>
              </a:ext>
            </a:extLst>
          </p:cNvPr>
          <p:cNvSpPr/>
          <p:nvPr/>
        </p:nvSpPr>
        <p:spPr>
          <a:xfrm>
            <a:off x="2120324" y="772075"/>
            <a:ext cx="2580805" cy="257435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Arrow: Right 24">
            <a:extLst>
              <a:ext uri="{FF2B5EF4-FFF2-40B4-BE49-F238E27FC236}">
                <a16:creationId xmlns:a16="http://schemas.microsoft.com/office/drawing/2014/main" id="{3592318E-1A78-4156-BA2E-53176B22259E}"/>
              </a:ext>
            </a:extLst>
          </p:cNvPr>
          <p:cNvSpPr/>
          <p:nvPr/>
        </p:nvSpPr>
        <p:spPr>
          <a:xfrm rot="5400000">
            <a:off x="5670290" y="5417733"/>
            <a:ext cx="658620" cy="400014"/>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Arrow: Right 25">
            <a:extLst>
              <a:ext uri="{FF2B5EF4-FFF2-40B4-BE49-F238E27FC236}">
                <a16:creationId xmlns:a16="http://schemas.microsoft.com/office/drawing/2014/main" id="{246836E2-2767-4C40-A963-2519FA5939E2}"/>
              </a:ext>
            </a:extLst>
          </p:cNvPr>
          <p:cNvSpPr/>
          <p:nvPr/>
        </p:nvSpPr>
        <p:spPr>
          <a:xfrm rot="5400000">
            <a:off x="8167384" y="5423664"/>
            <a:ext cx="658620" cy="400014"/>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Rounded Corners 26">
            <a:extLst>
              <a:ext uri="{FF2B5EF4-FFF2-40B4-BE49-F238E27FC236}">
                <a16:creationId xmlns:a16="http://schemas.microsoft.com/office/drawing/2014/main" id="{99F46AA5-91E8-4AD0-912F-C48212D0A8F1}"/>
              </a:ext>
            </a:extLst>
          </p:cNvPr>
          <p:cNvSpPr/>
          <p:nvPr/>
        </p:nvSpPr>
        <p:spPr>
          <a:xfrm>
            <a:off x="3707250" y="6031324"/>
            <a:ext cx="3220841" cy="584777"/>
          </a:xfrm>
          <a:prstGeom prst="roundRect">
            <a:avLst/>
          </a:prstGeom>
          <a:solidFill>
            <a:schemeClr val="accent6">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Controller &amp; Filter Design</a:t>
            </a:r>
            <a:endParaRPr lang="zh-CN" altLang="en-US" sz="2000" b="1" dirty="0"/>
          </a:p>
        </p:txBody>
      </p:sp>
      <p:sp>
        <p:nvSpPr>
          <p:cNvPr id="28" name="Rectangle: Rounded Corners 27">
            <a:extLst>
              <a:ext uri="{FF2B5EF4-FFF2-40B4-BE49-F238E27FC236}">
                <a16:creationId xmlns:a16="http://schemas.microsoft.com/office/drawing/2014/main" id="{A08E886C-F386-4886-9BDE-2A59E4A9D9F2}"/>
              </a:ext>
            </a:extLst>
          </p:cNvPr>
          <p:cNvSpPr/>
          <p:nvPr/>
        </p:nvSpPr>
        <p:spPr>
          <a:xfrm>
            <a:off x="7605397" y="6031323"/>
            <a:ext cx="3119977" cy="584777"/>
          </a:xfrm>
          <a:prstGeom prst="roundRect">
            <a:avLst/>
          </a:prstGeom>
          <a:solidFill>
            <a:schemeClr val="accent6">
              <a:lumMod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Lateral Motion Control</a:t>
            </a:r>
            <a:endParaRPr lang="zh-CN" altLang="en-US" sz="2000" b="1" dirty="0"/>
          </a:p>
        </p:txBody>
      </p:sp>
      <p:sp>
        <p:nvSpPr>
          <p:cNvPr id="29" name="Rectangle: Rounded Corners 28">
            <a:extLst>
              <a:ext uri="{FF2B5EF4-FFF2-40B4-BE49-F238E27FC236}">
                <a16:creationId xmlns:a16="http://schemas.microsoft.com/office/drawing/2014/main" id="{0D2200D8-311A-4EA3-8780-BB1F99F99FBF}"/>
              </a:ext>
            </a:extLst>
          </p:cNvPr>
          <p:cNvSpPr/>
          <p:nvPr/>
        </p:nvSpPr>
        <p:spPr>
          <a:xfrm>
            <a:off x="861125" y="3454604"/>
            <a:ext cx="819807" cy="584777"/>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u="sng" dirty="0">
                <a:solidFill>
                  <a:schemeClr val="tx1"/>
                </a:solidFill>
              </a:rPr>
              <a:t>CFD</a:t>
            </a:r>
            <a:endParaRPr lang="zh-CN" altLang="en-US" sz="2000" b="1" u="sng" dirty="0">
              <a:solidFill>
                <a:schemeClr val="tx1"/>
              </a:solidFill>
            </a:endParaRPr>
          </a:p>
        </p:txBody>
      </p:sp>
      <p:sp>
        <p:nvSpPr>
          <p:cNvPr id="30" name="Rectangle: Rounded Corners 29">
            <a:extLst>
              <a:ext uri="{FF2B5EF4-FFF2-40B4-BE49-F238E27FC236}">
                <a16:creationId xmlns:a16="http://schemas.microsoft.com/office/drawing/2014/main" id="{857093EA-E0C1-4818-AE64-AD2BB5837C91}"/>
              </a:ext>
            </a:extLst>
          </p:cNvPr>
          <p:cNvSpPr/>
          <p:nvPr/>
        </p:nvSpPr>
        <p:spPr>
          <a:xfrm>
            <a:off x="78518" y="5245571"/>
            <a:ext cx="1602414" cy="584777"/>
          </a:xfrm>
          <a:prstGeom prst="round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Aero</a:t>
            </a:r>
          </a:p>
          <a:p>
            <a:pPr algn="ctr"/>
            <a:r>
              <a:rPr lang="en-US" altLang="zh-CN" sz="2000" b="1" dirty="0">
                <a:solidFill>
                  <a:schemeClr val="tx1"/>
                </a:solidFill>
              </a:rPr>
              <a:t>coefficients</a:t>
            </a:r>
            <a:endParaRPr lang="zh-CN" altLang="en-US" sz="2000" b="1" dirty="0">
              <a:solidFill>
                <a:schemeClr val="tx1"/>
              </a:solidFill>
            </a:endParaRPr>
          </a:p>
        </p:txBody>
      </p:sp>
      <p:sp>
        <p:nvSpPr>
          <p:cNvPr id="31" name="Rectangle 30">
            <a:extLst>
              <a:ext uri="{FF2B5EF4-FFF2-40B4-BE49-F238E27FC236}">
                <a16:creationId xmlns:a16="http://schemas.microsoft.com/office/drawing/2014/main" id="{60EA685D-B42D-4F39-8AFB-D42290E8731E}"/>
              </a:ext>
            </a:extLst>
          </p:cNvPr>
          <p:cNvSpPr/>
          <p:nvPr/>
        </p:nvSpPr>
        <p:spPr>
          <a:xfrm>
            <a:off x="7300066" y="4439797"/>
            <a:ext cx="3883614" cy="2283732"/>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063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466953" y="1918867"/>
            <a:ext cx="9498828" cy="1754326"/>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System Overall Block Diagram </a:t>
            </a:r>
            <a:endParaRPr lang="en-US" altLang="zh-CN" sz="3200" b="1" dirty="0"/>
          </a:p>
          <a:p>
            <a:pPr marL="742950" indent="-742950">
              <a:buFont typeface="+mj-ea"/>
              <a:buAutoNum type="circleNumDbPlain"/>
            </a:pPr>
            <a:r>
              <a:rPr lang="en-US" altLang="zh-CN" sz="3200" b="1" dirty="0"/>
              <a:t>Basic Control Blocks</a:t>
            </a:r>
          </a:p>
          <a:p>
            <a:pPr marL="742950" indent="-742950">
              <a:buFont typeface="+mj-ea"/>
              <a:buAutoNum type="circleNumDbPlain"/>
            </a:pPr>
            <a:r>
              <a:rPr lang="en-US" altLang="zh-CN" sz="3200" b="1" dirty="0"/>
              <a:t>Attached Control Blocks(AeroSurf &amp; Propeller)</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3"/>
          <a:stretch>
            <a:fillRect/>
          </a:stretch>
        </p:blipFill>
        <p:spPr>
          <a:xfrm>
            <a:off x="8940413" y="87948"/>
            <a:ext cx="3170609" cy="800996"/>
          </a:xfrm>
          <a:prstGeom prst="rect">
            <a:avLst/>
          </a:prstGeom>
        </p:spPr>
      </p:pic>
      <p:pic>
        <p:nvPicPr>
          <p:cNvPr id="14" name="Graphic 13" descr="Network diagram">
            <a:extLst>
              <a:ext uri="{FF2B5EF4-FFF2-40B4-BE49-F238E27FC236}">
                <a16:creationId xmlns:a16="http://schemas.microsoft.com/office/drawing/2014/main" id="{DEE9FF9B-3C2C-4062-8338-2B61C710B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26217" y="2008103"/>
            <a:ext cx="1398423" cy="1398423"/>
          </a:xfrm>
          <a:prstGeom prst="rect">
            <a:avLst/>
          </a:prstGeom>
        </p:spPr>
      </p:pic>
      <p:cxnSp>
        <p:nvCxnSpPr>
          <p:cNvPr id="8" name="Straight Connector 7">
            <a:extLst>
              <a:ext uri="{FF2B5EF4-FFF2-40B4-BE49-F238E27FC236}">
                <a16:creationId xmlns:a16="http://schemas.microsoft.com/office/drawing/2014/main" id="{16498E0F-F7BE-49C2-B0A6-F54066B1A969}"/>
              </a:ext>
            </a:extLst>
          </p:cNvPr>
          <p:cNvCxnSpPr>
            <a:cxnSpLocks/>
          </p:cNvCxnSpPr>
          <p:nvPr/>
        </p:nvCxnSpPr>
        <p:spPr>
          <a:xfrm flipH="1" flipV="1">
            <a:off x="2045796" y="2138604"/>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877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B49E6B-81D5-4B80-ACB9-DE838EEAB21C}"/>
              </a:ext>
            </a:extLst>
          </p:cNvPr>
          <p:cNvGrpSpPr/>
          <p:nvPr/>
        </p:nvGrpSpPr>
        <p:grpSpPr>
          <a:xfrm>
            <a:off x="178798" y="3653983"/>
            <a:ext cx="11574966" cy="3121584"/>
            <a:chOff x="0" y="-12032"/>
            <a:chExt cx="7190606" cy="1823530"/>
          </a:xfrm>
        </p:grpSpPr>
        <p:grpSp>
          <p:nvGrpSpPr>
            <p:cNvPr id="5" name="Group 4">
              <a:extLst>
                <a:ext uri="{FF2B5EF4-FFF2-40B4-BE49-F238E27FC236}">
                  <a16:creationId xmlns:a16="http://schemas.microsoft.com/office/drawing/2014/main" id="{59DB92FC-BDB6-476E-AC35-3A8EBA8D8C8D}"/>
                </a:ext>
              </a:extLst>
            </p:cNvPr>
            <p:cNvGrpSpPr/>
            <p:nvPr/>
          </p:nvGrpSpPr>
          <p:grpSpPr>
            <a:xfrm>
              <a:off x="0" y="0"/>
              <a:ext cx="5785411" cy="1811498"/>
              <a:chOff x="-360986" y="30086"/>
              <a:chExt cx="5786784" cy="1812290"/>
            </a:xfrm>
          </p:grpSpPr>
          <p:grpSp>
            <p:nvGrpSpPr>
              <p:cNvPr id="7" name="Group 6">
                <a:extLst>
                  <a:ext uri="{FF2B5EF4-FFF2-40B4-BE49-F238E27FC236}">
                    <a16:creationId xmlns:a16="http://schemas.microsoft.com/office/drawing/2014/main" id="{98D75451-FE50-4EDF-85BA-E29E14560FA8}"/>
                  </a:ext>
                </a:extLst>
              </p:cNvPr>
              <p:cNvGrpSpPr/>
              <p:nvPr/>
            </p:nvGrpSpPr>
            <p:grpSpPr>
              <a:xfrm>
                <a:off x="-360986" y="30086"/>
                <a:ext cx="5786784" cy="1812290"/>
                <a:chOff x="-487341" y="30086"/>
                <a:chExt cx="5787161" cy="1812290"/>
              </a:xfrm>
            </p:grpSpPr>
            <p:pic>
              <p:nvPicPr>
                <p:cNvPr id="9" name="Picture 8">
                  <a:extLst>
                    <a:ext uri="{FF2B5EF4-FFF2-40B4-BE49-F238E27FC236}">
                      <a16:creationId xmlns:a16="http://schemas.microsoft.com/office/drawing/2014/main" id="{53047552-BFD0-4999-A819-EFFB8DA27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341" y="30086"/>
                  <a:ext cx="3682299" cy="1812290"/>
                </a:xfrm>
                <a:prstGeom prst="rect">
                  <a:avLst/>
                </a:prstGeom>
              </p:spPr>
            </p:pic>
            <p:pic>
              <p:nvPicPr>
                <p:cNvPr id="10" name="Picture 9">
                  <a:extLst>
                    <a:ext uri="{FF2B5EF4-FFF2-40B4-BE49-F238E27FC236}">
                      <a16:creationId xmlns:a16="http://schemas.microsoft.com/office/drawing/2014/main" id="{43F1F39E-4C6F-439B-AFE1-9B56C2471C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54" r="5637"/>
                <a:stretch/>
              </p:blipFill>
              <p:spPr>
                <a:xfrm>
                  <a:off x="3225525" y="198536"/>
                  <a:ext cx="2074295" cy="1419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8" name="Arrow: Right 7">
                <a:extLst>
                  <a:ext uri="{FF2B5EF4-FFF2-40B4-BE49-F238E27FC236}">
                    <a16:creationId xmlns:a16="http://schemas.microsoft.com/office/drawing/2014/main" id="{7EB1D9BE-1FFC-4317-B0AE-903E5C0B89E3}"/>
                  </a:ext>
                </a:extLst>
              </p:cNvPr>
              <p:cNvSpPr/>
              <p:nvPr/>
            </p:nvSpPr>
            <p:spPr>
              <a:xfrm rot="10800000">
                <a:off x="2779373" y="1392948"/>
                <a:ext cx="409074" cy="120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dirty="0"/>
              </a:p>
            </p:txBody>
          </p:sp>
        </p:grpSp>
        <p:pic>
          <p:nvPicPr>
            <p:cNvPr id="4" name="Picture 3">
              <a:extLst>
                <a:ext uri="{FF2B5EF4-FFF2-40B4-BE49-F238E27FC236}">
                  <a16:creationId xmlns:a16="http://schemas.microsoft.com/office/drawing/2014/main" id="{BA2E3105-A571-4CB6-B48B-C7C17F838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426" y="-12032"/>
              <a:ext cx="1313180" cy="1779270"/>
            </a:xfrm>
            <a:prstGeom prst="rect">
              <a:avLst/>
            </a:prstGeom>
          </p:spPr>
        </p:pic>
      </p:grpSp>
      <p:pic>
        <p:nvPicPr>
          <p:cNvPr id="11" name="Picture 10">
            <a:extLst>
              <a:ext uri="{FF2B5EF4-FFF2-40B4-BE49-F238E27FC236}">
                <a16:creationId xmlns:a16="http://schemas.microsoft.com/office/drawing/2014/main" id="{59E21EC0-EA6E-46AC-9E34-37BBB5D323AB}"/>
              </a:ext>
            </a:extLst>
          </p:cNvPr>
          <p:cNvPicPr/>
          <p:nvPr/>
        </p:nvPicPr>
        <p:blipFill rotWithShape="1">
          <a:blip r:embed="rId6">
            <a:extLst>
              <a:ext uri="{28A0092B-C50C-407E-A947-70E740481C1C}">
                <a14:useLocalDpi xmlns:a14="http://schemas.microsoft.com/office/drawing/2010/main" val="0"/>
              </a:ext>
            </a:extLst>
          </a:blip>
          <a:srcRect t="7000"/>
          <a:stretch/>
        </p:blipFill>
        <p:spPr>
          <a:xfrm>
            <a:off x="3521255" y="220440"/>
            <a:ext cx="4070273" cy="2000922"/>
          </a:xfrm>
          <a:prstGeom prst="rect">
            <a:avLst/>
          </a:prstGeom>
        </p:spPr>
      </p:pic>
      <p:pic>
        <p:nvPicPr>
          <p:cNvPr id="14" name="Picture 13">
            <a:extLst>
              <a:ext uri="{FF2B5EF4-FFF2-40B4-BE49-F238E27FC236}">
                <a16:creationId xmlns:a16="http://schemas.microsoft.com/office/drawing/2014/main" id="{37886E19-DD78-488D-A275-A0D9007A9E1D}"/>
              </a:ext>
            </a:extLst>
          </p:cNvPr>
          <p:cNvPicPr/>
          <p:nvPr/>
        </p:nvPicPr>
        <p:blipFill>
          <a:blip r:embed="rId7">
            <a:extLst>
              <a:ext uri="{28A0092B-C50C-407E-A947-70E740481C1C}">
                <a14:useLocalDpi xmlns:a14="http://schemas.microsoft.com/office/drawing/2010/main" val="0"/>
              </a:ext>
            </a:extLst>
          </a:blip>
          <a:stretch>
            <a:fillRect/>
          </a:stretch>
        </p:blipFill>
        <p:spPr>
          <a:xfrm>
            <a:off x="3656495" y="2118363"/>
            <a:ext cx="4070273" cy="1085655"/>
          </a:xfrm>
          <a:prstGeom prst="rect">
            <a:avLst/>
          </a:prstGeom>
        </p:spPr>
      </p:pic>
      <p:pic>
        <p:nvPicPr>
          <p:cNvPr id="16" name="Picture 15">
            <a:extLst>
              <a:ext uri="{FF2B5EF4-FFF2-40B4-BE49-F238E27FC236}">
                <a16:creationId xmlns:a16="http://schemas.microsoft.com/office/drawing/2014/main" id="{5D1C5320-422F-42B8-9B91-570187E5F7DC}"/>
              </a:ext>
            </a:extLst>
          </p:cNvPr>
          <p:cNvPicPr>
            <a:picLocks noChangeAspect="1"/>
          </p:cNvPicPr>
          <p:nvPr/>
        </p:nvPicPr>
        <p:blipFill>
          <a:blip r:embed="rId8"/>
          <a:stretch>
            <a:fillRect/>
          </a:stretch>
        </p:blipFill>
        <p:spPr>
          <a:xfrm>
            <a:off x="7785460" y="304349"/>
            <a:ext cx="3968304" cy="2807682"/>
          </a:xfrm>
          <a:prstGeom prst="rect">
            <a:avLst/>
          </a:prstGeom>
        </p:spPr>
      </p:pic>
      <p:sp>
        <p:nvSpPr>
          <p:cNvPr id="17" name="Rectangle 16">
            <a:extLst>
              <a:ext uri="{FF2B5EF4-FFF2-40B4-BE49-F238E27FC236}">
                <a16:creationId xmlns:a16="http://schemas.microsoft.com/office/drawing/2014/main" id="{B206BAC2-2B3A-490A-B2E5-993E7CAE1E18}"/>
              </a:ext>
            </a:extLst>
          </p:cNvPr>
          <p:cNvSpPr/>
          <p:nvPr/>
        </p:nvSpPr>
        <p:spPr>
          <a:xfrm>
            <a:off x="769660" y="0"/>
            <a:ext cx="4463081"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System Block Diagram </a:t>
            </a:r>
          </a:p>
        </p:txBody>
      </p:sp>
      <p:pic>
        <p:nvPicPr>
          <p:cNvPr id="18" name="Graphic 17" descr="Network diagram">
            <a:extLst>
              <a:ext uri="{FF2B5EF4-FFF2-40B4-BE49-F238E27FC236}">
                <a16:creationId xmlns:a16="http://schemas.microsoft.com/office/drawing/2014/main" id="{AD077E6A-84A2-41E7-A54C-18C22B3E01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0" y="-81102"/>
            <a:ext cx="770902" cy="770902"/>
          </a:xfrm>
          <a:prstGeom prst="rect">
            <a:avLst/>
          </a:prstGeom>
        </p:spPr>
      </p:pic>
      <p:sp>
        <p:nvSpPr>
          <p:cNvPr id="19" name="Rectangle 18">
            <a:extLst>
              <a:ext uri="{FF2B5EF4-FFF2-40B4-BE49-F238E27FC236}">
                <a16:creationId xmlns:a16="http://schemas.microsoft.com/office/drawing/2014/main" id="{9519B40C-85EC-490D-B792-65FB3422B020}"/>
              </a:ext>
            </a:extLst>
          </p:cNvPr>
          <p:cNvSpPr/>
          <p:nvPr/>
        </p:nvSpPr>
        <p:spPr>
          <a:xfrm>
            <a:off x="38274" y="1113729"/>
            <a:ext cx="3386015" cy="1569660"/>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Basic Control Blocks</a:t>
            </a:r>
          </a:p>
          <a:p>
            <a:pPr marL="342900" indent="-342900">
              <a:buFont typeface="Arial" panose="020B0604020202020204" pitchFamily="34" charset="0"/>
              <a:buChar char="•"/>
            </a:pPr>
            <a:r>
              <a:rPr lang="en-US" altLang="zh-CN" b="1" dirty="0"/>
              <a:t>Translational Kinematics</a:t>
            </a:r>
          </a:p>
          <a:p>
            <a:pPr marL="342900" indent="-342900">
              <a:buFont typeface="Arial" panose="020B0604020202020204" pitchFamily="34" charset="0"/>
              <a:buChar char="•"/>
            </a:pPr>
            <a:r>
              <a:rPr lang="en-US" altLang="zh-CN" b="1" dirty="0"/>
              <a:t>Translational Dynamics</a:t>
            </a:r>
          </a:p>
          <a:p>
            <a:pPr marL="342900" indent="-342900">
              <a:buFont typeface="Arial" panose="020B0604020202020204" pitchFamily="34" charset="0"/>
              <a:buChar char="•"/>
            </a:pPr>
            <a:r>
              <a:rPr lang="en-US" altLang="zh-CN" b="1" dirty="0"/>
              <a:t>Rotational Kinematics</a:t>
            </a:r>
          </a:p>
          <a:p>
            <a:pPr marL="342900" indent="-342900">
              <a:buFont typeface="Arial" panose="020B0604020202020204" pitchFamily="34" charset="0"/>
              <a:buChar char="•"/>
            </a:pPr>
            <a:r>
              <a:rPr lang="en-US" altLang="zh-CN" b="1" dirty="0"/>
              <a:t>Rotational Dynamics</a:t>
            </a:r>
          </a:p>
        </p:txBody>
      </p:sp>
      <p:sp>
        <p:nvSpPr>
          <p:cNvPr id="20" name="Rectangle 19">
            <a:extLst>
              <a:ext uri="{FF2B5EF4-FFF2-40B4-BE49-F238E27FC236}">
                <a16:creationId xmlns:a16="http://schemas.microsoft.com/office/drawing/2014/main" id="{14446A30-726C-4638-B317-C7E14CB73C7D}"/>
              </a:ext>
            </a:extLst>
          </p:cNvPr>
          <p:cNvSpPr/>
          <p:nvPr/>
        </p:nvSpPr>
        <p:spPr>
          <a:xfrm>
            <a:off x="38274" y="3271307"/>
            <a:ext cx="4203395"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ln w="0"/>
                <a:solidFill>
                  <a:srgbClr val="C00000"/>
                </a:solidFill>
                <a:effectLst>
                  <a:outerShdw blurRad="38100" dist="19050" dir="2700000" algn="tl" rotWithShape="0">
                    <a:schemeClr val="dk1">
                      <a:alpha val="40000"/>
                    </a:schemeClr>
                  </a:outerShdw>
                </a:effectLst>
                <a:latin typeface="+mn-ea"/>
              </a:rPr>
              <a:t>Propeller Control Diagram</a:t>
            </a:r>
            <a:endParaRPr lang="en-US" altLang="zh-CN" sz="2400" b="1" dirty="0">
              <a:solidFill>
                <a:srgbClr val="C00000"/>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7E4F1846-D181-4A29-A02D-AE52A4E3757A}"/>
              </a:ext>
            </a:extLst>
          </p:cNvPr>
          <p:cNvSpPr/>
          <p:nvPr/>
        </p:nvSpPr>
        <p:spPr>
          <a:xfrm>
            <a:off x="7807178" y="3212915"/>
            <a:ext cx="3517310"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ln w="0"/>
                <a:solidFill>
                  <a:srgbClr val="C00000"/>
                </a:solidFill>
                <a:effectLst>
                  <a:outerShdw blurRad="38100" dist="19050" dir="2700000" algn="tl" rotWithShape="0">
                    <a:schemeClr val="dk1">
                      <a:alpha val="40000"/>
                    </a:schemeClr>
                  </a:outerShdw>
                </a:effectLst>
                <a:latin typeface="+mn-ea"/>
              </a:rPr>
              <a:t>Aero-Surface Control</a:t>
            </a:r>
            <a:endParaRPr lang="en-US" altLang="zh-CN" sz="24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093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466952" y="2022868"/>
            <a:ext cx="9076001" cy="1754326"/>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Non-linear System</a:t>
            </a:r>
            <a:endParaRPr lang="en-US" altLang="zh-CN" sz="3200" b="1" dirty="0"/>
          </a:p>
          <a:p>
            <a:pPr marL="742950" indent="-742950">
              <a:buFont typeface="+mj-ea"/>
              <a:buAutoNum type="circleNumDbPlain"/>
            </a:pPr>
            <a:r>
              <a:rPr lang="en-US" altLang="zh-CN" sz="3200" b="1" dirty="0"/>
              <a:t>Trimmed Model </a:t>
            </a:r>
          </a:p>
          <a:p>
            <a:pPr marL="742950" indent="-742950">
              <a:buFont typeface="+mj-ea"/>
              <a:buAutoNum type="circleNumDbPlain"/>
            </a:pPr>
            <a:r>
              <a:rPr lang="en-US" altLang="zh-CN" sz="3200" b="1" dirty="0"/>
              <a:t>PID Controller Design for System Damping </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3"/>
          <a:stretch>
            <a:fillRect/>
          </a:stretch>
        </p:blipFill>
        <p:spPr>
          <a:xfrm>
            <a:off x="8940413" y="87948"/>
            <a:ext cx="3170609" cy="800996"/>
          </a:xfrm>
          <a:prstGeom prst="rect">
            <a:avLst/>
          </a:prstGeom>
        </p:spPr>
      </p:pic>
      <p:pic>
        <p:nvPicPr>
          <p:cNvPr id="14" name="Graphic 13" descr="Network diagram">
            <a:extLst>
              <a:ext uri="{FF2B5EF4-FFF2-40B4-BE49-F238E27FC236}">
                <a16:creationId xmlns:a16="http://schemas.microsoft.com/office/drawing/2014/main" id="{DEE9FF9B-3C2C-4062-8338-2B61C710B7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26217" y="2008103"/>
            <a:ext cx="1398423" cy="1398423"/>
          </a:xfrm>
          <a:prstGeom prst="rect">
            <a:avLst/>
          </a:prstGeom>
        </p:spPr>
      </p:pic>
      <p:cxnSp>
        <p:nvCxnSpPr>
          <p:cNvPr id="8" name="Straight Connector 7">
            <a:extLst>
              <a:ext uri="{FF2B5EF4-FFF2-40B4-BE49-F238E27FC236}">
                <a16:creationId xmlns:a16="http://schemas.microsoft.com/office/drawing/2014/main" id="{16498E0F-F7BE-49C2-B0A6-F54066B1A969}"/>
              </a:ext>
            </a:extLst>
          </p:cNvPr>
          <p:cNvCxnSpPr>
            <a:cxnSpLocks/>
          </p:cNvCxnSpPr>
          <p:nvPr/>
        </p:nvCxnSpPr>
        <p:spPr>
          <a:xfrm flipH="1" flipV="1">
            <a:off x="2045796" y="2138604"/>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103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3462C4-DAC2-46CB-839E-1B5675E166C5}"/>
              </a:ext>
            </a:extLst>
          </p:cNvPr>
          <p:cNvSpPr/>
          <p:nvPr/>
        </p:nvSpPr>
        <p:spPr>
          <a:xfrm>
            <a:off x="770902" y="11961"/>
            <a:ext cx="8257389"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PID Controller Design for System Damping </a:t>
            </a:r>
          </a:p>
        </p:txBody>
      </p:sp>
      <p:pic>
        <p:nvPicPr>
          <p:cNvPr id="4" name="Graphic 3" descr="Network diagram">
            <a:extLst>
              <a:ext uri="{FF2B5EF4-FFF2-40B4-BE49-F238E27FC236}">
                <a16:creationId xmlns:a16="http://schemas.microsoft.com/office/drawing/2014/main" id="{9358FCAA-239F-4765-AF3D-7C74D3B415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0" y="-81102"/>
            <a:ext cx="770902" cy="770902"/>
          </a:xfrm>
          <a:prstGeom prst="rect">
            <a:avLst/>
          </a:prstGeom>
        </p:spPr>
      </p:pic>
      <p:pic>
        <p:nvPicPr>
          <p:cNvPr id="6" name="Picture 5">
            <a:extLst>
              <a:ext uri="{FF2B5EF4-FFF2-40B4-BE49-F238E27FC236}">
                <a16:creationId xmlns:a16="http://schemas.microsoft.com/office/drawing/2014/main" id="{ABF40F97-F693-4B1E-833C-CC30CB3EDAC8}"/>
              </a:ext>
            </a:extLst>
          </p:cNvPr>
          <p:cNvPicPr>
            <a:picLocks noChangeAspect="1"/>
          </p:cNvPicPr>
          <p:nvPr/>
        </p:nvPicPr>
        <p:blipFill>
          <a:blip r:embed="rId5"/>
          <a:stretch>
            <a:fillRect/>
          </a:stretch>
        </p:blipFill>
        <p:spPr>
          <a:xfrm>
            <a:off x="374021" y="782864"/>
            <a:ext cx="11261720" cy="2523171"/>
          </a:xfrm>
          <a:prstGeom prst="rect">
            <a:avLst/>
          </a:prstGeom>
        </p:spPr>
      </p:pic>
      <p:grpSp>
        <p:nvGrpSpPr>
          <p:cNvPr id="10" name="Group 9">
            <a:extLst>
              <a:ext uri="{FF2B5EF4-FFF2-40B4-BE49-F238E27FC236}">
                <a16:creationId xmlns:a16="http://schemas.microsoft.com/office/drawing/2014/main" id="{EADED011-D81C-4AD1-AAC3-8EDCA0C7DEA3}"/>
              </a:ext>
            </a:extLst>
          </p:cNvPr>
          <p:cNvGrpSpPr/>
          <p:nvPr/>
        </p:nvGrpSpPr>
        <p:grpSpPr>
          <a:xfrm>
            <a:off x="322300" y="3225657"/>
            <a:ext cx="11507802" cy="2961035"/>
            <a:chOff x="275255" y="3364460"/>
            <a:chExt cx="11507802" cy="2961035"/>
          </a:xfrm>
        </p:grpSpPr>
        <p:pic>
          <p:nvPicPr>
            <p:cNvPr id="7" name="Picture 6">
              <a:extLst>
                <a:ext uri="{FF2B5EF4-FFF2-40B4-BE49-F238E27FC236}">
                  <a16:creationId xmlns:a16="http://schemas.microsoft.com/office/drawing/2014/main" id="{5BE08D7C-3DA7-4039-8507-927123CC9AE0}"/>
                </a:ext>
              </a:extLst>
            </p:cNvPr>
            <p:cNvPicPr/>
            <p:nvPr/>
          </p:nvPicPr>
          <p:blipFill rotWithShape="1">
            <a:blip r:embed="rId6">
              <a:extLst>
                <a:ext uri="{28A0092B-C50C-407E-A947-70E740481C1C}">
                  <a14:useLocalDpi xmlns:a14="http://schemas.microsoft.com/office/drawing/2010/main" val="0"/>
                </a:ext>
              </a:extLst>
            </a:blip>
            <a:srcRect t="16038" b="4747"/>
            <a:stretch/>
          </p:blipFill>
          <p:spPr>
            <a:xfrm>
              <a:off x="275255" y="3492162"/>
              <a:ext cx="7190552" cy="2833333"/>
            </a:xfrm>
            <a:prstGeom prst="rect">
              <a:avLst/>
            </a:prstGeom>
          </p:spPr>
        </p:pic>
        <p:pic>
          <p:nvPicPr>
            <p:cNvPr id="8" name="Picture 7">
              <a:extLst>
                <a:ext uri="{FF2B5EF4-FFF2-40B4-BE49-F238E27FC236}">
                  <a16:creationId xmlns:a16="http://schemas.microsoft.com/office/drawing/2014/main" id="{0DCE20B8-8FC2-4114-A6C7-7E37EBC95103}"/>
                </a:ext>
              </a:extLst>
            </p:cNvPr>
            <p:cNvPicPr/>
            <p:nvPr/>
          </p:nvPicPr>
          <p:blipFill>
            <a:blip r:embed="rId7">
              <a:extLst>
                <a:ext uri="{28A0092B-C50C-407E-A947-70E740481C1C}">
                  <a14:useLocalDpi xmlns:a14="http://schemas.microsoft.com/office/drawing/2010/main" val="0"/>
                </a:ext>
              </a:extLst>
            </a:blip>
            <a:stretch>
              <a:fillRect/>
            </a:stretch>
          </p:blipFill>
          <p:spPr>
            <a:xfrm>
              <a:off x="7704354" y="4908828"/>
              <a:ext cx="4078703" cy="1387311"/>
            </a:xfrm>
            <a:prstGeom prst="rect">
              <a:avLst/>
            </a:prstGeom>
          </p:spPr>
        </p:pic>
        <p:pic>
          <p:nvPicPr>
            <p:cNvPr id="9" name="Picture 8">
              <a:extLst>
                <a:ext uri="{FF2B5EF4-FFF2-40B4-BE49-F238E27FC236}">
                  <a16:creationId xmlns:a16="http://schemas.microsoft.com/office/drawing/2014/main" id="{35C5CB17-3EB3-44FA-91A5-002014DC8F7A}"/>
                </a:ext>
              </a:extLst>
            </p:cNvPr>
            <p:cNvPicPr/>
            <p:nvPr/>
          </p:nvPicPr>
          <p:blipFill>
            <a:blip r:embed="rId8">
              <a:extLst>
                <a:ext uri="{28A0092B-C50C-407E-A947-70E740481C1C}">
                  <a14:useLocalDpi xmlns:a14="http://schemas.microsoft.com/office/drawing/2010/main" val="0"/>
                </a:ext>
              </a:extLst>
            </a:blip>
            <a:stretch>
              <a:fillRect/>
            </a:stretch>
          </p:blipFill>
          <p:spPr>
            <a:xfrm>
              <a:off x="7709420" y="3364460"/>
              <a:ext cx="4073637" cy="1420365"/>
            </a:xfrm>
            <a:prstGeom prst="rect">
              <a:avLst/>
            </a:prstGeom>
          </p:spPr>
        </p:pic>
      </p:grpSp>
      <p:sp>
        <p:nvSpPr>
          <p:cNvPr id="11" name="Rectangle 10">
            <a:extLst>
              <a:ext uri="{FF2B5EF4-FFF2-40B4-BE49-F238E27FC236}">
                <a16:creationId xmlns:a16="http://schemas.microsoft.com/office/drawing/2014/main" id="{D821174D-392A-4EA0-94FA-8AD1C163E8DE}"/>
              </a:ext>
            </a:extLst>
          </p:cNvPr>
          <p:cNvSpPr/>
          <p:nvPr/>
        </p:nvSpPr>
        <p:spPr>
          <a:xfrm>
            <a:off x="1047608" y="6186692"/>
            <a:ext cx="1665841"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With PID</a:t>
            </a:r>
            <a:endParaRPr lang="zh-CN" altLang="en-US" sz="2400" b="1" dirty="0">
              <a:solidFill>
                <a:srgbClr val="C00000"/>
              </a:solidFill>
            </a:endParaRPr>
          </a:p>
        </p:txBody>
      </p:sp>
      <p:sp>
        <p:nvSpPr>
          <p:cNvPr id="12" name="Rectangle 11">
            <a:extLst>
              <a:ext uri="{FF2B5EF4-FFF2-40B4-BE49-F238E27FC236}">
                <a16:creationId xmlns:a16="http://schemas.microsoft.com/office/drawing/2014/main" id="{B2C92EE0-B1B4-4B76-BD78-7353357C583F}"/>
              </a:ext>
            </a:extLst>
          </p:cNvPr>
          <p:cNvSpPr/>
          <p:nvPr/>
        </p:nvSpPr>
        <p:spPr>
          <a:xfrm>
            <a:off x="4448050" y="6234016"/>
            <a:ext cx="2103461"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Without PID</a:t>
            </a:r>
            <a:endParaRPr lang="zh-CN" altLang="en-US" sz="2400" b="1" dirty="0">
              <a:solidFill>
                <a:srgbClr val="C00000"/>
              </a:solidFill>
            </a:endParaRPr>
          </a:p>
        </p:txBody>
      </p:sp>
      <p:sp>
        <p:nvSpPr>
          <p:cNvPr id="13" name="Rectangle 12">
            <a:extLst>
              <a:ext uri="{FF2B5EF4-FFF2-40B4-BE49-F238E27FC236}">
                <a16:creationId xmlns:a16="http://schemas.microsoft.com/office/drawing/2014/main" id="{1F93A469-D598-4366-8E08-CFFE9D3D5C49}"/>
              </a:ext>
            </a:extLst>
          </p:cNvPr>
          <p:cNvSpPr/>
          <p:nvPr/>
        </p:nvSpPr>
        <p:spPr>
          <a:xfrm>
            <a:off x="8442177" y="6289726"/>
            <a:ext cx="2702215"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latin typeface="Calibri" panose="020F0502020204030204" pitchFamily="34" charset="0"/>
                <a:ea typeface="宋体" panose="02010600030101010101" pitchFamily="2" charset="-122"/>
                <a:cs typeface="Times New Roman" panose="02020603050405020304" pitchFamily="18" charset="0"/>
              </a:rPr>
              <a:t>Yaw Angle Tuned</a:t>
            </a:r>
            <a:endParaRPr lang="zh-CN" altLang="en-US" sz="2400" b="1" dirty="0">
              <a:solidFill>
                <a:srgbClr val="C00000"/>
              </a:solidFill>
            </a:endParaRPr>
          </a:p>
        </p:txBody>
      </p:sp>
    </p:spTree>
    <p:extLst>
      <p:ext uri="{BB962C8B-B14F-4D97-AF65-F5344CB8AC3E}">
        <p14:creationId xmlns:p14="http://schemas.microsoft.com/office/powerpoint/2010/main" val="240097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187254" y="1918868"/>
            <a:ext cx="9498828" cy="2739211"/>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System Linearization</a:t>
            </a:r>
            <a:endParaRPr lang="en-US" altLang="zh-CN" sz="3200" b="1" dirty="0"/>
          </a:p>
          <a:p>
            <a:pPr marL="742950" indent="-742950">
              <a:buFont typeface="+mj-ea"/>
              <a:buAutoNum type="circleNumDbPlain"/>
            </a:pPr>
            <a:r>
              <a:rPr lang="en-US" altLang="zh-CN" sz="3200" b="1" dirty="0"/>
              <a:t>Linearized System Behaviors &amp; PID design</a:t>
            </a:r>
          </a:p>
          <a:p>
            <a:pPr marL="742950" indent="-742950">
              <a:buFont typeface="+mj-ea"/>
              <a:buAutoNum type="circleNumDbPlain"/>
            </a:pPr>
            <a:r>
              <a:rPr lang="en-US" altLang="zh-CN" sz="3200" b="1" dirty="0"/>
              <a:t>Steady State Analysis. </a:t>
            </a:r>
          </a:p>
          <a:p>
            <a:pPr marL="742950" indent="-742950">
              <a:buFont typeface="+mj-ea"/>
              <a:buAutoNum type="circleNumDbPlain"/>
            </a:pPr>
            <a:r>
              <a:rPr lang="en-US" altLang="zh-CN" sz="3200" b="1" dirty="0"/>
              <a:t>Lateral Motion Control (</a:t>
            </a:r>
            <a:r>
              <a:rPr lang="en-US" altLang="zh-CN" sz="3200" b="1" u="sng" dirty="0"/>
              <a:t>Wash out Filter</a:t>
            </a:r>
            <a:r>
              <a:rPr lang="en-US" altLang="zh-CN" sz="3200" b="1" dirty="0"/>
              <a:t>).</a:t>
            </a:r>
          </a:p>
          <a:p>
            <a:pPr marL="742950" indent="-742950">
              <a:buFont typeface="+mj-ea"/>
              <a:buAutoNum type="circleNumDbPlain"/>
            </a:pPr>
            <a:r>
              <a:rPr lang="en-US" altLang="zh-CN" sz="3200" b="1" dirty="0"/>
              <a:t>System </a:t>
            </a:r>
            <a:r>
              <a:rPr lang="en-US" altLang="zh-CN" sz="3200" b="1" u="sng" dirty="0"/>
              <a:t>Discretization</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3"/>
          <a:stretch>
            <a:fillRect/>
          </a:stretch>
        </p:blipFill>
        <p:spPr>
          <a:xfrm>
            <a:off x="8940413" y="87948"/>
            <a:ext cx="3170609" cy="800996"/>
          </a:xfrm>
          <a:prstGeom prst="rect">
            <a:avLst/>
          </a:prstGeom>
        </p:spPr>
      </p:pic>
      <p:pic>
        <p:nvPicPr>
          <p:cNvPr id="8" name="Graphic 7" descr="Airplane">
            <a:extLst>
              <a:ext uri="{FF2B5EF4-FFF2-40B4-BE49-F238E27FC236}">
                <a16:creationId xmlns:a16="http://schemas.microsoft.com/office/drawing/2014/main" id="{71396BFB-0E46-477B-B19E-DE9B6ABB69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39" y="2051990"/>
            <a:ext cx="1441149" cy="1441149"/>
          </a:xfrm>
          <a:prstGeom prst="rect">
            <a:avLst/>
          </a:prstGeom>
        </p:spPr>
      </p:pic>
      <p:cxnSp>
        <p:nvCxnSpPr>
          <p:cNvPr id="9" name="Straight Connector 8">
            <a:extLst>
              <a:ext uri="{FF2B5EF4-FFF2-40B4-BE49-F238E27FC236}">
                <a16:creationId xmlns:a16="http://schemas.microsoft.com/office/drawing/2014/main" id="{4B768C0B-D613-40F5-815A-87527FC0DE0D}"/>
              </a:ext>
            </a:extLst>
          </p:cNvPr>
          <p:cNvCxnSpPr>
            <a:cxnSpLocks/>
          </p:cNvCxnSpPr>
          <p:nvPr/>
        </p:nvCxnSpPr>
        <p:spPr>
          <a:xfrm flipH="1" flipV="1">
            <a:off x="1861370" y="2161078"/>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50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DEC9-B432-4D36-839E-F2D3E58660EB}"/>
              </a:ext>
            </a:extLst>
          </p:cNvPr>
          <p:cNvSpPr>
            <a:spLocks noGrp="1"/>
          </p:cNvSpPr>
          <p:nvPr>
            <p:ph type="title"/>
          </p:nvPr>
        </p:nvSpPr>
        <p:spPr/>
        <p:txBody>
          <a:bodyPr>
            <a:normAutofit/>
          </a:bodyPr>
          <a:lstStyle/>
          <a:p>
            <a:r>
              <a:rPr lang="en-US" b="1" dirty="0">
                <a:solidFill>
                  <a:srgbClr val="C00000"/>
                </a:solidFill>
                <a:effectLst>
                  <a:outerShdw blurRad="38100" dist="38100" dir="2700000" algn="tl">
                    <a:srgbClr val="000000">
                      <a:alpha val="43137"/>
                    </a:srgbClr>
                  </a:outerShdw>
                </a:effectLst>
                <a:latin typeface="+mn-lt"/>
              </a:rPr>
              <a:t>ASW-28 Aircraft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4E969C-2D4A-482E-83E3-1C92695E8A41}"/>
                  </a:ext>
                </a:extLst>
              </p:cNvPr>
              <p:cNvSpPr>
                <a:spLocks noGrp="1"/>
              </p:cNvSpPr>
              <p:nvPr>
                <p:ph idx="1"/>
              </p:nvPr>
            </p:nvSpPr>
            <p:spPr>
              <a:xfrm>
                <a:off x="880353" y="1877439"/>
                <a:ext cx="3755656" cy="4142362"/>
              </a:xfrm>
            </p:spPr>
            <p:txBody>
              <a:bodyPr anchor="ctr">
                <a:normAutofit/>
              </a:bodyPr>
              <a:lstStyle/>
              <a:p>
                <a:r>
                  <a:rPr lang="en-US" sz="1600" dirty="0"/>
                  <a:t>Used Mass and Geometry properties from lecture notes and homework</a:t>
                </a:r>
              </a:p>
              <a:p>
                <a:r>
                  <a:rPr lang="en-US" sz="1600" dirty="0"/>
                  <a:t>Key properties: </a:t>
                </a:r>
                <a14:m>
                  <m:oMath xmlns:m="http://schemas.openxmlformats.org/officeDocument/2006/math">
                    <m:r>
                      <a:rPr lang="en-US" sz="1600" i="1">
                        <a:latin typeface="Cambria Math" panose="02040503050406030204" pitchFamily="18" charset="0"/>
                      </a:rPr>
                      <m:t>𝑚</m:t>
                    </m:r>
                    <m:r>
                      <a:rPr lang="en-US" sz="1600" i="1">
                        <a:latin typeface="Cambria Math" panose="02040503050406030204" pitchFamily="18" charset="0"/>
                      </a:rPr>
                      <m:t>=.48 </m:t>
                    </m:r>
                    <m:r>
                      <a:rPr lang="en-US" sz="1600" i="1">
                        <a:latin typeface="Cambria Math" panose="02040503050406030204" pitchFamily="18" charset="0"/>
                      </a:rPr>
                      <m:t>𝑘𝑔</m:t>
                    </m:r>
                    <m:r>
                      <a:rPr lang="en-US" sz="1600" b="0" i="0">
                        <a:latin typeface="Cambria Math" panose="02040503050406030204" pitchFamily="18" charset="0"/>
                      </a:rPr>
                      <m:t>,</m:t>
                    </m:r>
                  </m:oMath>
                </a14:m>
                <a:br>
                  <a:rPr lang="en-US" sz="1600" b="0" dirty="0"/>
                </a:br>
                <a:br>
                  <a:rPr lang="en-US" sz="1600" b="0" i="0" dirty="0">
                    <a:latin typeface="Cambria Math" panose="02040503050406030204" pitchFamily="18" charset="0"/>
                  </a:rPr>
                </a:br>
                <a14:m>
                  <m:oMath xmlns:m="http://schemas.openxmlformats.org/officeDocument/2006/math">
                    <m:r>
                      <a:rPr lang="en-US" sz="1600" b="0" i="0">
                        <a:latin typeface="Cambria Math" panose="02040503050406030204" pitchFamily="18" charset="0"/>
                      </a:rPr>
                      <m:t>  </m:t>
                    </m:r>
                    <m:r>
                      <a:rPr lang="en-US" sz="1600" i="1">
                        <a:latin typeface="Cambria Math" panose="02040503050406030204" pitchFamily="18" charset="0"/>
                      </a:rPr>
                      <m:t>𝐽</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a:rPr lang="en-US" sz="1600" i="1">
                                  <a:latin typeface="Cambria Math" panose="02040503050406030204" pitchFamily="18" charset="0"/>
                                </a:rPr>
                                <m:t>.0494</m:t>
                              </m:r>
                            </m:e>
                            <m:e>
                              <m:r>
                                <a:rPr lang="en-US" sz="1600" i="1">
                                  <a:latin typeface="Cambria Math" panose="02040503050406030204" pitchFamily="18" charset="0"/>
                                </a:rPr>
                                <m:t>0</m:t>
                              </m:r>
                            </m:e>
                            <m:e>
                              <m:r>
                                <a:rPr lang="en-US" sz="1600" i="1">
                                  <a:latin typeface="Cambria Math" panose="02040503050406030204" pitchFamily="18" charset="0"/>
                                </a:rPr>
                                <m:t>−.0017</m:t>
                              </m:r>
                            </m:e>
                          </m:mr>
                          <m:mr>
                            <m:e>
                              <m:r>
                                <a:rPr lang="en-US" sz="1600" i="1">
                                  <a:latin typeface="Cambria Math" panose="02040503050406030204" pitchFamily="18" charset="0"/>
                                </a:rPr>
                                <m:t>0</m:t>
                              </m:r>
                            </m:e>
                            <m:e>
                              <m:r>
                                <a:rPr lang="en-US" sz="1600" i="1">
                                  <a:latin typeface="Cambria Math" panose="02040503050406030204" pitchFamily="18" charset="0"/>
                                </a:rPr>
                                <m:t>.0223</m:t>
                              </m:r>
                            </m:e>
                            <m:e>
                              <m:r>
                                <a:rPr lang="en-US" sz="1600" i="1">
                                  <a:latin typeface="Cambria Math" panose="02040503050406030204" pitchFamily="18" charset="0"/>
                                </a:rPr>
                                <m:t>0</m:t>
                              </m:r>
                            </m:e>
                          </m:mr>
                          <m:mr>
                            <m:e>
                              <m:r>
                                <a:rPr lang="en-US" sz="1600" i="1">
                                  <a:latin typeface="Cambria Math" panose="02040503050406030204" pitchFamily="18" charset="0"/>
                                </a:rPr>
                                <m:t>−.0017</m:t>
                              </m:r>
                            </m:e>
                            <m:e>
                              <m:r>
                                <a:rPr lang="en-US" sz="1600" i="1">
                                  <a:latin typeface="Cambria Math" panose="02040503050406030204" pitchFamily="18" charset="0"/>
                                </a:rPr>
                                <m:t>0</m:t>
                              </m:r>
                            </m:e>
                            <m:e>
                              <m:r>
                                <a:rPr lang="en-US" sz="1600" i="1">
                                  <a:latin typeface="Cambria Math" panose="02040503050406030204" pitchFamily="18" charset="0"/>
                                </a:rPr>
                                <m:t>.0708</m:t>
                              </m:r>
                            </m:e>
                          </m:mr>
                        </m:m>
                      </m:e>
                    </m:d>
                  </m:oMath>
                </a14:m>
                <a:endParaRPr lang="en-US" sz="1600" dirty="0"/>
              </a:p>
              <a:p>
                <a:endParaRPr lang="en-US" sz="1600" dirty="0"/>
              </a:p>
              <a:p>
                <a:r>
                  <a:rPr lang="en-US" sz="1600" dirty="0" err="1"/>
                  <a:t>FlightGear</a:t>
                </a:r>
                <a:r>
                  <a:rPr lang="en-US" sz="1600" dirty="0"/>
                  <a:t> Visualization</a:t>
                </a:r>
              </a:p>
              <a:p>
                <a:pPr marL="0" indent="0">
                  <a:buNone/>
                </a:pPr>
                <a:endParaRPr lang="en-US" sz="1600" dirty="0"/>
              </a:p>
            </p:txBody>
          </p:sp>
        </mc:Choice>
        <mc:Fallback xmlns="">
          <p:sp>
            <p:nvSpPr>
              <p:cNvPr id="3" name="Content Placeholder 2">
                <a:extLst>
                  <a:ext uri="{FF2B5EF4-FFF2-40B4-BE49-F238E27FC236}">
                    <a16:creationId xmlns:a16="http://schemas.microsoft.com/office/drawing/2014/main" id="{E34E969C-2D4A-482E-83E3-1C92695E8A41}"/>
                  </a:ext>
                </a:extLst>
              </p:cNvPr>
              <p:cNvSpPr>
                <a:spLocks noGrp="1" noRot="1" noChangeAspect="1" noMove="1" noResize="1" noEditPoints="1" noAdjustHandles="1" noChangeArrowheads="1" noChangeShapeType="1" noTextEdit="1"/>
              </p:cNvSpPr>
              <p:nvPr>
                <p:ph idx="1"/>
              </p:nvPr>
            </p:nvSpPr>
            <p:spPr>
              <a:xfrm>
                <a:off x="880353" y="1877439"/>
                <a:ext cx="3755656" cy="4142362"/>
              </a:xfrm>
              <a:blipFill>
                <a:blip r:embed="rId2"/>
                <a:stretch>
                  <a:fillRect l="-64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EA6F528-9C2E-47B7-9001-65C82962ECF1}"/>
              </a:ext>
            </a:extLst>
          </p:cNvPr>
          <p:cNvPicPr>
            <a:picLocks noChangeAspect="1"/>
          </p:cNvPicPr>
          <p:nvPr/>
        </p:nvPicPr>
        <p:blipFill rotWithShape="1">
          <a:blip r:embed="rId3"/>
          <a:srcRect l="5157" r="14023" b="2"/>
          <a:stretch/>
        </p:blipFill>
        <p:spPr>
          <a:xfrm>
            <a:off x="4999547" y="2415038"/>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42303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57F3C7-1A1E-4B34-A41A-11E6F3BA29A5}"/>
              </a:ext>
            </a:extLst>
          </p:cNvPr>
          <p:cNvGrpSpPr/>
          <p:nvPr/>
        </p:nvGrpSpPr>
        <p:grpSpPr>
          <a:xfrm>
            <a:off x="8154" y="-26861"/>
            <a:ext cx="4506136" cy="626548"/>
            <a:chOff x="8154" y="-26861"/>
            <a:chExt cx="4506136" cy="626548"/>
          </a:xfrm>
        </p:grpSpPr>
        <p:sp>
          <p:nvSpPr>
            <p:cNvPr id="10" name="Rectangle 9">
              <a:extLst>
                <a:ext uri="{FF2B5EF4-FFF2-40B4-BE49-F238E27FC236}">
                  <a16:creationId xmlns:a16="http://schemas.microsoft.com/office/drawing/2014/main" id="{431A961C-AC20-484E-99AE-D142735B8A1F}"/>
                </a:ext>
              </a:extLst>
            </p:cNvPr>
            <p:cNvSpPr/>
            <p:nvPr/>
          </p:nvSpPr>
          <p:spPr>
            <a:xfrm>
              <a:off x="634702" y="-26861"/>
              <a:ext cx="3879588"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Model Linearization</a:t>
              </a:r>
            </a:p>
          </p:txBody>
        </p:sp>
        <p:pic>
          <p:nvPicPr>
            <p:cNvPr id="11" name="Graphic 10" descr="Airplane">
              <a:extLst>
                <a:ext uri="{FF2B5EF4-FFF2-40B4-BE49-F238E27FC236}">
                  <a16:creationId xmlns:a16="http://schemas.microsoft.com/office/drawing/2014/main" id="{E2A1FB58-050E-43D7-930E-525AEBFDE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4" y="-26861"/>
              <a:ext cx="626548" cy="626548"/>
            </a:xfrm>
            <a:prstGeom prst="rect">
              <a:avLst/>
            </a:prstGeom>
          </p:spPr>
        </p:pic>
      </p:grpSp>
      <p:grpSp>
        <p:nvGrpSpPr>
          <p:cNvPr id="15" name="Group 14">
            <a:extLst>
              <a:ext uri="{FF2B5EF4-FFF2-40B4-BE49-F238E27FC236}">
                <a16:creationId xmlns:a16="http://schemas.microsoft.com/office/drawing/2014/main" id="{B7D9C1F6-9513-40B0-BE67-4119671DE9E6}"/>
              </a:ext>
            </a:extLst>
          </p:cNvPr>
          <p:cNvGrpSpPr/>
          <p:nvPr/>
        </p:nvGrpSpPr>
        <p:grpSpPr>
          <a:xfrm>
            <a:off x="160299" y="544945"/>
            <a:ext cx="11963484" cy="2963252"/>
            <a:chOff x="160299" y="544945"/>
            <a:chExt cx="11963484" cy="2963252"/>
          </a:xfrm>
        </p:grpSpPr>
        <p:pic>
          <p:nvPicPr>
            <p:cNvPr id="3" name="Picture 2">
              <a:extLst>
                <a:ext uri="{FF2B5EF4-FFF2-40B4-BE49-F238E27FC236}">
                  <a16:creationId xmlns:a16="http://schemas.microsoft.com/office/drawing/2014/main" id="{C7D06B58-CA26-4596-9644-5BEE7F5A842D}"/>
                </a:ext>
              </a:extLst>
            </p:cNvPr>
            <p:cNvPicPr>
              <a:picLocks noChangeAspect="1"/>
            </p:cNvPicPr>
            <p:nvPr/>
          </p:nvPicPr>
          <p:blipFill>
            <a:blip r:embed="rId5"/>
            <a:stretch>
              <a:fillRect/>
            </a:stretch>
          </p:blipFill>
          <p:spPr>
            <a:xfrm>
              <a:off x="160299" y="544945"/>
              <a:ext cx="11963484" cy="2884055"/>
            </a:xfrm>
            <a:prstGeom prst="rect">
              <a:avLst/>
            </a:prstGeom>
          </p:spPr>
        </p:pic>
        <p:cxnSp>
          <p:nvCxnSpPr>
            <p:cNvPr id="12" name="Straight Arrow Connector 11">
              <a:extLst>
                <a:ext uri="{FF2B5EF4-FFF2-40B4-BE49-F238E27FC236}">
                  <a16:creationId xmlns:a16="http://schemas.microsoft.com/office/drawing/2014/main" id="{94FEA6FD-7554-442E-91CC-9288CC5B66F9}"/>
                </a:ext>
              </a:extLst>
            </p:cNvPr>
            <p:cNvCxnSpPr>
              <a:cxnSpLocks/>
            </p:cNvCxnSpPr>
            <p:nvPr/>
          </p:nvCxnSpPr>
          <p:spPr>
            <a:xfrm flipV="1">
              <a:off x="10316583" y="3210234"/>
              <a:ext cx="613188" cy="29796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E5C32E6C-1CA5-480C-A9E2-D3E921B3A548}"/>
              </a:ext>
            </a:extLst>
          </p:cNvPr>
          <p:cNvPicPr>
            <a:picLocks noChangeAspect="1"/>
          </p:cNvPicPr>
          <p:nvPr/>
        </p:nvPicPr>
        <p:blipFill>
          <a:blip r:embed="rId6"/>
          <a:stretch>
            <a:fillRect/>
          </a:stretch>
        </p:blipFill>
        <p:spPr>
          <a:xfrm>
            <a:off x="533702" y="3605015"/>
            <a:ext cx="10872431" cy="3034690"/>
          </a:xfrm>
          <a:prstGeom prst="rect">
            <a:avLst/>
          </a:prstGeom>
          <a:ln w="6350">
            <a:solidFill>
              <a:srgbClr val="C00000"/>
            </a:solidFill>
          </a:ln>
        </p:spPr>
      </p:pic>
    </p:spTree>
    <p:extLst>
      <p:ext uri="{BB962C8B-B14F-4D97-AF65-F5344CB8AC3E}">
        <p14:creationId xmlns:p14="http://schemas.microsoft.com/office/powerpoint/2010/main" val="1253565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D06F11-CEA0-4C0F-B5A6-E6C841A8F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4102" y="516899"/>
            <a:ext cx="9155429" cy="2902925"/>
          </a:xfrm>
          <a:prstGeom prst="rect">
            <a:avLst/>
          </a:prstGeom>
        </p:spPr>
      </p:pic>
      <p:grpSp>
        <p:nvGrpSpPr>
          <p:cNvPr id="9" name="Group 8">
            <a:extLst>
              <a:ext uri="{FF2B5EF4-FFF2-40B4-BE49-F238E27FC236}">
                <a16:creationId xmlns:a16="http://schemas.microsoft.com/office/drawing/2014/main" id="{85788E21-D8E2-4106-A2D8-98E9B37F58BD}"/>
              </a:ext>
            </a:extLst>
          </p:cNvPr>
          <p:cNvGrpSpPr/>
          <p:nvPr/>
        </p:nvGrpSpPr>
        <p:grpSpPr>
          <a:xfrm>
            <a:off x="8154" y="-26861"/>
            <a:ext cx="7534208" cy="631819"/>
            <a:chOff x="8154" y="-26861"/>
            <a:chExt cx="7534208" cy="631819"/>
          </a:xfrm>
        </p:grpSpPr>
        <p:sp>
          <p:nvSpPr>
            <p:cNvPr id="10" name="Rectangle 9">
              <a:extLst>
                <a:ext uri="{FF2B5EF4-FFF2-40B4-BE49-F238E27FC236}">
                  <a16:creationId xmlns:a16="http://schemas.microsoft.com/office/drawing/2014/main" id="{53B6445D-00F3-4A1C-BFFC-20D56708CFBD}"/>
                </a:ext>
              </a:extLst>
            </p:cNvPr>
            <p:cNvSpPr/>
            <p:nvPr/>
          </p:nvSpPr>
          <p:spPr>
            <a:xfrm>
              <a:off x="634702" y="20183"/>
              <a:ext cx="6907660"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Linearized System Controller Design</a:t>
              </a:r>
            </a:p>
          </p:txBody>
        </p:sp>
        <p:pic>
          <p:nvPicPr>
            <p:cNvPr id="11" name="Graphic 10" descr="Airplane">
              <a:extLst>
                <a:ext uri="{FF2B5EF4-FFF2-40B4-BE49-F238E27FC236}">
                  <a16:creationId xmlns:a16="http://schemas.microsoft.com/office/drawing/2014/main" id="{5E2DB7F1-5366-40C7-8CB9-1DBCB03922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4" y="-26861"/>
              <a:ext cx="626548" cy="626548"/>
            </a:xfrm>
            <a:prstGeom prst="rect">
              <a:avLst/>
            </a:prstGeom>
          </p:spPr>
        </p:pic>
      </p:grpSp>
      <p:grpSp>
        <p:nvGrpSpPr>
          <p:cNvPr id="14" name="Group 13">
            <a:extLst>
              <a:ext uri="{FF2B5EF4-FFF2-40B4-BE49-F238E27FC236}">
                <a16:creationId xmlns:a16="http://schemas.microsoft.com/office/drawing/2014/main" id="{42B713F3-CAA3-4748-9A42-F83DD050531A}"/>
              </a:ext>
            </a:extLst>
          </p:cNvPr>
          <p:cNvGrpSpPr/>
          <p:nvPr/>
        </p:nvGrpSpPr>
        <p:grpSpPr>
          <a:xfrm>
            <a:off x="154693" y="3905920"/>
            <a:ext cx="11597788" cy="2902925"/>
            <a:chOff x="165451" y="3873647"/>
            <a:chExt cx="11597788" cy="2902925"/>
          </a:xfrm>
        </p:grpSpPr>
        <p:pic>
          <p:nvPicPr>
            <p:cNvPr id="7" name="Picture 6">
              <a:extLst>
                <a:ext uri="{FF2B5EF4-FFF2-40B4-BE49-F238E27FC236}">
                  <a16:creationId xmlns:a16="http://schemas.microsoft.com/office/drawing/2014/main" id="{18E0F34E-852B-4B4C-825C-1D97FA1EBF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7489" y="3873647"/>
              <a:ext cx="3735750" cy="2902925"/>
            </a:xfrm>
            <a:prstGeom prst="rect">
              <a:avLst/>
            </a:prstGeom>
          </p:spPr>
        </p:pic>
        <p:grpSp>
          <p:nvGrpSpPr>
            <p:cNvPr id="13" name="Group 12">
              <a:extLst>
                <a:ext uri="{FF2B5EF4-FFF2-40B4-BE49-F238E27FC236}">
                  <a16:creationId xmlns:a16="http://schemas.microsoft.com/office/drawing/2014/main" id="{DF64F306-39C5-4704-A9A8-562440329EA3}"/>
                </a:ext>
              </a:extLst>
            </p:cNvPr>
            <p:cNvGrpSpPr/>
            <p:nvPr/>
          </p:nvGrpSpPr>
          <p:grpSpPr>
            <a:xfrm>
              <a:off x="165451" y="3873647"/>
              <a:ext cx="7862038" cy="2874549"/>
              <a:chOff x="165451" y="3873647"/>
              <a:chExt cx="7862038" cy="2874549"/>
            </a:xfrm>
          </p:grpSpPr>
          <p:pic>
            <p:nvPicPr>
              <p:cNvPr id="5" name="Picture 4">
                <a:extLst>
                  <a:ext uri="{FF2B5EF4-FFF2-40B4-BE49-F238E27FC236}">
                    <a16:creationId xmlns:a16="http://schemas.microsoft.com/office/drawing/2014/main" id="{BF36AA49-2CA9-46E7-920F-3A462B8BD4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2964" y="3873647"/>
                <a:ext cx="3659222" cy="2874549"/>
              </a:xfrm>
              <a:prstGeom prst="rect">
                <a:avLst/>
              </a:prstGeom>
            </p:spPr>
          </p:pic>
          <p:pic>
            <p:nvPicPr>
              <p:cNvPr id="8" name="Picture 7">
                <a:extLst>
                  <a:ext uri="{FF2B5EF4-FFF2-40B4-BE49-F238E27FC236}">
                    <a16:creationId xmlns:a16="http://schemas.microsoft.com/office/drawing/2014/main" id="{208348A6-762F-4C96-AF7B-690B3147EA4A}"/>
                  </a:ext>
                </a:extLst>
              </p:cNvPr>
              <p:cNvPicPr/>
              <p:nvPr/>
            </p:nvPicPr>
            <p:blipFill rotWithShape="1">
              <a:blip r:embed="rId8" cstate="print">
                <a:extLst>
                  <a:ext uri="{28A0092B-C50C-407E-A947-70E740481C1C}">
                    <a14:useLocalDpi xmlns:a14="http://schemas.microsoft.com/office/drawing/2010/main" val="0"/>
                  </a:ext>
                </a:extLst>
              </a:blip>
              <a:srcRect t="14170"/>
              <a:stretch/>
            </p:blipFill>
            <p:spPr>
              <a:xfrm>
                <a:off x="165451" y="3873647"/>
                <a:ext cx="3452210" cy="2874549"/>
              </a:xfrm>
              <a:prstGeom prst="rect">
                <a:avLst/>
              </a:prstGeom>
            </p:spPr>
          </p:pic>
          <p:sp>
            <p:nvSpPr>
              <p:cNvPr id="12" name="Arrow: Right 11">
                <a:extLst>
                  <a:ext uri="{FF2B5EF4-FFF2-40B4-BE49-F238E27FC236}">
                    <a16:creationId xmlns:a16="http://schemas.microsoft.com/office/drawing/2014/main" id="{FF922624-4FD5-4E14-AFA9-B97AABAABA79}"/>
                  </a:ext>
                </a:extLst>
              </p:cNvPr>
              <p:cNvSpPr/>
              <p:nvPr/>
            </p:nvSpPr>
            <p:spPr>
              <a:xfrm>
                <a:off x="7372443" y="4901824"/>
                <a:ext cx="655046" cy="40909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Rectangle 15">
            <a:extLst>
              <a:ext uri="{FF2B5EF4-FFF2-40B4-BE49-F238E27FC236}">
                <a16:creationId xmlns:a16="http://schemas.microsoft.com/office/drawing/2014/main" id="{70D154B9-6F42-49C7-AFC7-120FD5A12D8F}"/>
              </a:ext>
            </a:extLst>
          </p:cNvPr>
          <p:cNvSpPr/>
          <p:nvPr/>
        </p:nvSpPr>
        <p:spPr>
          <a:xfrm>
            <a:off x="279523" y="3465711"/>
            <a:ext cx="3192133" cy="476166"/>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No PID Applied</a:t>
            </a:r>
            <a:endParaRPr lang="zh-CN" altLang="en-US" sz="2400" dirty="0"/>
          </a:p>
        </p:txBody>
      </p:sp>
      <p:sp>
        <p:nvSpPr>
          <p:cNvPr id="17" name="Rectangle 16">
            <a:extLst>
              <a:ext uri="{FF2B5EF4-FFF2-40B4-BE49-F238E27FC236}">
                <a16:creationId xmlns:a16="http://schemas.microsoft.com/office/drawing/2014/main" id="{5AAFBD6D-56C8-4463-AE3E-AA89B62F0FD9}"/>
              </a:ext>
            </a:extLst>
          </p:cNvPr>
          <p:cNvSpPr/>
          <p:nvPr/>
        </p:nvSpPr>
        <p:spPr>
          <a:xfrm>
            <a:off x="3794553" y="3438177"/>
            <a:ext cx="4034525"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PID only applied to ‘phi’</a:t>
            </a:r>
          </a:p>
        </p:txBody>
      </p:sp>
      <p:sp>
        <p:nvSpPr>
          <p:cNvPr id="18" name="Rectangle 17">
            <a:extLst>
              <a:ext uri="{FF2B5EF4-FFF2-40B4-BE49-F238E27FC236}">
                <a16:creationId xmlns:a16="http://schemas.microsoft.com/office/drawing/2014/main" id="{FA08BB73-2866-4E49-8A9B-188715CAE8AA}"/>
              </a:ext>
            </a:extLst>
          </p:cNvPr>
          <p:cNvSpPr/>
          <p:nvPr/>
        </p:nvSpPr>
        <p:spPr>
          <a:xfrm>
            <a:off x="7901970" y="3419824"/>
            <a:ext cx="4034525"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PID applied to ‘phi’ &amp;’V’</a:t>
            </a:r>
          </a:p>
        </p:txBody>
      </p:sp>
    </p:spTree>
    <p:extLst>
      <p:ext uri="{BB962C8B-B14F-4D97-AF65-F5344CB8AC3E}">
        <p14:creationId xmlns:p14="http://schemas.microsoft.com/office/powerpoint/2010/main" val="3059630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C775A-5D32-4B80-BBCC-D4306B31EABA}"/>
              </a:ext>
            </a:extLst>
          </p:cNvPr>
          <p:cNvPicPr>
            <a:picLocks noChangeAspect="1"/>
          </p:cNvPicPr>
          <p:nvPr/>
        </p:nvPicPr>
        <p:blipFill>
          <a:blip r:embed="rId3"/>
          <a:stretch>
            <a:fillRect/>
          </a:stretch>
        </p:blipFill>
        <p:spPr>
          <a:xfrm>
            <a:off x="325053" y="2901516"/>
            <a:ext cx="5600043" cy="1702856"/>
          </a:xfrm>
          <a:prstGeom prst="rect">
            <a:avLst/>
          </a:prstGeom>
        </p:spPr>
      </p:pic>
      <p:pic>
        <p:nvPicPr>
          <p:cNvPr id="3" name="Picture 2">
            <a:extLst>
              <a:ext uri="{FF2B5EF4-FFF2-40B4-BE49-F238E27FC236}">
                <a16:creationId xmlns:a16="http://schemas.microsoft.com/office/drawing/2014/main" id="{027D60C9-DFAB-4E9F-B769-DD78580ECBDE}"/>
              </a:ext>
            </a:extLst>
          </p:cNvPr>
          <p:cNvPicPr/>
          <p:nvPr/>
        </p:nvPicPr>
        <p:blipFill>
          <a:blip r:embed="rId4">
            <a:extLst>
              <a:ext uri="{28A0092B-C50C-407E-A947-70E740481C1C}">
                <a14:useLocalDpi xmlns:a14="http://schemas.microsoft.com/office/drawing/2010/main" val="0"/>
              </a:ext>
            </a:extLst>
          </a:blip>
          <a:stretch>
            <a:fillRect/>
          </a:stretch>
        </p:blipFill>
        <p:spPr>
          <a:xfrm>
            <a:off x="1276901" y="1677987"/>
            <a:ext cx="3385895" cy="1092221"/>
          </a:xfrm>
          <a:prstGeom prst="rect">
            <a:avLst/>
          </a:prstGeom>
        </p:spPr>
      </p:pic>
      <p:pic>
        <p:nvPicPr>
          <p:cNvPr id="4" name="Picture 3">
            <a:extLst>
              <a:ext uri="{FF2B5EF4-FFF2-40B4-BE49-F238E27FC236}">
                <a16:creationId xmlns:a16="http://schemas.microsoft.com/office/drawing/2014/main" id="{58887536-E3B0-43C3-9605-084F796B9355}"/>
              </a:ext>
            </a:extLst>
          </p:cNvPr>
          <p:cNvPicPr/>
          <p:nvPr/>
        </p:nvPicPr>
        <p:blipFill>
          <a:blip r:embed="rId5">
            <a:extLst>
              <a:ext uri="{28A0092B-C50C-407E-A947-70E740481C1C}">
                <a14:useLocalDpi xmlns:a14="http://schemas.microsoft.com/office/drawing/2010/main" val="0"/>
              </a:ext>
            </a:extLst>
          </a:blip>
          <a:stretch>
            <a:fillRect/>
          </a:stretch>
        </p:blipFill>
        <p:spPr>
          <a:xfrm>
            <a:off x="7859178" y="1615125"/>
            <a:ext cx="2286971" cy="910878"/>
          </a:xfrm>
          <a:prstGeom prst="rect">
            <a:avLst/>
          </a:prstGeom>
        </p:spPr>
      </p:pic>
      <p:sp>
        <p:nvSpPr>
          <p:cNvPr id="5" name="Rectangle 4">
            <a:extLst>
              <a:ext uri="{FF2B5EF4-FFF2-40B4-BE49-F238E27FC236}">
                <a16:creationId xmlns:a16="http://schemas.microsoft.com/office/drawing/2014/main" id="{8B0E7A16-A0C6-4625-80E8-23D902A80580}"/>
              </a:ext>
            </a:extLst>
          </p:cNvPr>
          <p:cNvSpPr/>
          <p:nvPr/>
        </p:nvSpPr>
        <p:spPr>
          <a:xfrm>
            <a:off x="6154395" y="1606971"/>
            <a:ext cx="5696539" cy="3131372"/>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386E173D-271D-43C9-B85A-88E4D5EAB262}"/>
              </a:ext>
            </a:extLst>
          </p:cNvPr>
          <p:cNvSpPr/>
          <p:nvPr/>
        </p:nvSpPr>
        <p:spPr>
          <a:xfrm>
            <a:off x="95754" y="1574698"/>
            <a:ext cx="5829342" cy="3131372"/>
          </a:xfrm>
          <a:prstGeom prst="rect">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41DF0EA2-65D3-44A0-841C-2A08BC74E333}"/>
              </a:ext>
            </a:extLst>
          </p:cNvPr>
          <p:cNvSpPr/>
          <p:nvPr/>
        </p:nvSpPr>
        <p:spPr>
          <a:xfrm>
            <a:off x="214088" y="1032855"/>
            <a:ext cx="3192133" cy="476166"/>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Oscillatory Mode</a:t>
            </a:r>
            <a:endParaRPr lang="zh-CN" altLang="en-US" sz="2400" dirty="0"/>
          </a:p>
        </p:txBody>
      </p:sp>
      <p:pic>
        <p:nvPicPr>
          <p:cNvPr id="8" name="Picture 7">
            <a:extLst>
              <a:ext uri="{FF2B5EF4-FFF2-40B4-BE49-F238E27FC236}">
                <a16:creationId xmlns:a16="http://schemas.microsoft.com/office/drawing/2014/main" id="{FC0E2CE0-94FE-4B94-BA55-9B868B80F9E3}"/>
              </a:ext>
            </a:extLst>
          </p:cNvPr>
          <p:cNvPicPr>
            <a:picLocks noChangeAspect="1"/>
          </p:cNvPicPr>
          <p:nvPr/>
        </p:nvPicPr>
        <p:blipFill rotWithShape="1">
          <a:blip r:embed="rId6"/>
          <a:srcRect r="2292"/>
          <a:stretch/>
        </p:blipFill>
        <p:spPr>
          <a:xfrm>
            <a:off x="6340146" y="2496466"/>
            <a:ext cx="5325036" cy="2213699"/>
          </a:xfrm>
          <a:prstGeom prst="rect">
            <a:avLst/>
          </a:prstGeom>
        </p:spPr>
      </p:pic>
      <p:sp>
        <p:nvSpPr>
          <p:cNvPr id="9" name="Rectangle 8">
            <a:extLst>
              <a:ext uri="{FF2B5EF4-FFF2-40B4-BE49-F238E27FC236}">
                <a16:creationId xmlns:a16="http://schemas.microsoft.com/office/drawing/2014/main" id="{BFCD99D5-AE3B-4C59-B6FB-5358D616DCF6}"/>
              </a:ext>
            </a:extLst>
          </p:cNvPr>
          <p:cNvSpPr/>
          <p:nvPr/>
        </p:nvSpPr>
        <p:spPr>
          <a:xfrm>
            <a:off x="6129011" y="1098532"/>
            <a:ext cx="4478029"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Stable Exponential Mode</a:t>
            </a:r>
            <a:endParaRPr lang="zh-CN" altLang="en-US" sz="2400" dirty="0"/>
          </a:p>
        </p:txBody>
      </p:sp>
      <p:grpSp>
        <p:nvGrpSpPr>
          <p:cNvPr id="12" name="Group 11">
            <a:extLst>
              <a:ext uri="{FF2B5EF4-FFF2-40B4-BE49-F238E27FC236}">
                <a16:creationId xmlns:a16="http://schemas.microsoft.com/office/drawing/2014/main" id="{436C1F3F-D00A-4D1B-ADF0-180D0C0FB5FE}"/>
              </a:ext>
            </a:extLst>
          </p:cNvPr>
          <p:cNvGrpSpPr/>
          <p:nvPr/>
        </p:nvGrpSpPr>
        <p:grpSpPr>
          <a:xfrm>
            <a:off x="214088" y="166602"/>
            <a:ext cx="4925585" cy="626548"/>
            <a:chOff x="8154" y="-26861"/>
            <a:chExt cx="4925585" cy="626548"/>
          </a:xfrm>
        </p:grpSpPr>
        <p:sp>
          <p:nvSpPr>
            <p:cNvPr id="13" name="Rectangle 12">
              <a:extLst>
                <a:ext uri="{FF2B5EF4-FFF2-40B4-BE49-F238E27FC236}">
                  <a16:creationId xmlns:a16="http://schemas.microsoft.com/office/drawing/2014/main" id="{EB35A096-CCE5-48CD-9E3D-D19CBF770190}"/>
                </a:ext>
              </a:extLst>
            </p:cNvPr>
            <p:cNvSpPr/>
            <p:nvPr/>
          </p:nvSpPr>
          <p:spPr>
            <a:xfrm>
              <a:off x="594089" y="-5975"/>
              <a:ext cx="4339650"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Steady State Analysis. </a:t>
              </a:r>
            </a:p>
          </p:txBody>
        </p:sp>
        <p:pic>
          <p:nvPicPr>
            <p:cNvPr id="14" name="Graphic 13" descr="Airplane">
              <a:extLst>
                <a:ext uri="{FF2B5EF4-FFF2-40B4-BE49-F238E27FC236}">
                  <a16:creationId xmlns:a16="http://schemas.microsoft.com/office/drawing/2014/main" id="{2875185E-9DED-4F28-A74B-3B22ED470B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4" y="-26861"/>
              <a:ext cx="626548" cy="626548"/>
            </a:xfrm>
            <a:prstGeom prst="rect">
              <a:avLst/>
            </a:prstGeom>
          </p:spPr>
        </p:pic>
      </p:grpSp>
      <p:grpSp>
        <p:nvGrpSpPr>
          <p:cNvPr id="16" name="Group 15">
            <a:extLst>
              <a:ext uri="{FF2B5EF4-FFF2-40B4-BE49-F238E27FC236}">
                <a16:creationId xmlns:a16="http://schemas.microsoft.com/office/drawing/2014/main" id="{5B5255D9-D748-4CAC-A8DC-5ADAB73A49B8}"/>
              </a:ext>
            </a:extLst>
          </p:cNvPr>
          <p:cNvGrpSpPr/>
          <p:nvPr/>
        </p:nvGrpSpPr>
        <p:grpSpPr>
          <a:xfrm>
            <a:off x="245984" y="4989751"/>
            <a:ext cx="7213234" cy="1482725"/>
            <a:chOff x="245984" y="4989751"/>
            <a:chExt cx="7213234" cy="1482725"/>
          </a:xfrm>
        </p:grpSpPr>
        <p:pic>
          <p:nvPicPr>
            <p:cNvPr id="11" name="Picture 10">
              <a:extLst>
                <a:ext uri="{FF2B5EF4-FFF2-40B4-BE49-F238E27FC236}">
                  <a16:creationId xmlns:a16="http://schemas.microsoft.com/office/drawing/2014/main" id="{E3CCE6DA-07A3-41C2-9988-3CC974F8B50E}"/>
                </a:ext>
              </a:extLst>
            </p:cNvPr>
            <p:cNvPicPr/>
            <p:nvPr/>
          </p:nvPicPr>
          <p:blipFill>
            <a:blip r:embed="rId9">
              <a:extLst>
                <a:ext uri="{28A0092B-C50C-407E-A947-70E740481C1C}">
                  <a14:useLocalDpi xmlns:a14="http://schemas.microsoft.com/office/drawing/2010/main" val="0"/>
                </a:ext>
              </a:extLst>
            </a:blip>
            <a:stretch>
              <a:fillRect/>
            </a:stretch>
          </p:blipFill>
          <p:spPr>
            <a:xfrm>
              <a:off x="245984" y="4989751"/>
              <a:ext cx="5758180" cy="1482725"/>
            </a:xfrm>
            <a:prstGeom prst="rect">
              <a:avLst/>
            </a:prstGeom>
          </p:spPr>
        </p:pic>
        <p:sp>
          <p:nvSpPr>
            <p:cNvPr id="15" name="Arrow: Left-Right 14">
              <a:extLst>
                <a:ext uri="{FF2B5EF4-FFF2-40B4-BE49-F238E27FC236}">
                  <a16:creationId xmlns:a16="http://schemas.microsoft.com/office/drawing/2014/main" id="{CD5B67F7-BFB3-408F-BE4D-C24D52D7C94D}"/>
                </a:ext>
              </a:extLst>
            </p:cNvPr>
            <p:cNvSpPr/>
            <p:nvPr/>
          </p:nvSpPr>
          <p:spPr>
            <a:xfrm rot="19923929">
              <a:off x="4732779" y="5413265"/>
              <a:ext cx="2726439" cy="2325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Rectangle 17">
            <a:extLst>
              <a:ext uri="{FF2B5EF4-FFF2-40B4-BE49-F238E27FC236}">
                <a16:creationId xmlns:a16="http://schemas.microsoft.com/office/drawing/2014/main" id="{5B7797AC-654C-48E3-9B98-B3DF48867143}"/>
              </a:ext>
            </a:extLst>
          </p:cNvPr>
          <p:cNvSpPr/>
          <p:nvPr/>
        </p:nvSpPr>
        <p:spPr>
          <a:xfrm>
            <a:off x="7369066" y="5315614"/>
            <a:ext cx="4576947" cy="830997"/>
          </a:xfrm>
          <a:prstGeom prst="rect">
            <a:avLst/>
          </a:prstGeom>
        </p:spPr>
        <p:txBody>
          <a:bodyPr wrap="square">
            <a:spAutoFit/>
          </a:bodyPr>
          <a:lstStyle/>
          <a:p>
            <a:r>
              <a:rPr lang="en-US" altLang="zh-CN" sz="2400" b="1" dirty="0">
                <a:solidFill>
                  <a:srgbClr val="C00000"/>
                </a:solidFill>
                <a:effectLst>
                  <a:outerShdw blurRad="38100" dist="38100" dir="2700000" algn="tl">
                    <a:srgbClr val="000000">
                      <a:alpha val="43137"/>
                    </a:srgbClr>
                  </a:outerShdw>
                </a:effectLst>
              </a:rPr>
              <a:t>HOW can I change these Dynamic Behaviors?</a:t>
            </a:r>
            <a:endParaRPr lang="zh-CN" altLang="en-US" sz="2400" dirty="0"/>
          </a:p>
        </p:txBody>
      </p:sp>
      <p:sp>
        <p:nvSpPr>
          <p:cNvPr id="19" name="Arrow: Right 18">
            <a:extLst>
              <a:ext uri="{FF2B5EF4-FFF2-40B4-BE49-F238E27FC236}">
                <a16:creationId xmlns:a16="http://schemas.microsoft.com/office/drawing/2014/main" id="{8D549E8D-11EA-49D8-91F2-4A95F703759C}"/>
              </a:ext>
            </a:extLst>
          </p:cNvPr>
          <p:cNvSpPr/>
          <p:nvPr/>
        </p:nvSpPr>
        <p:spPr>
          <a:xfrm rot="5400000">
            <a:off x="8746992" y="6219402"/>
            <a:ext cx="511341" cy="365759"/>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7086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DC848F-A6BB-47A4-AFBB-25801CEFFBA6}"/>
              </a:ext>
            </a:extLst>
          </p:cNvPr>
          <p:cNvPicPr/>
          <p:nvPr/>
        </p:nvPicPr>
        <p:blipFill rotWithShape="1">
          <a:blip r:embed="rId3" cstate="print">
            <a:extLst>
              <a:ext uri="{28A0092B-C50C-407E-A947-70E740481C1C}">
                <a14:useLocalDpi xmlns:a14="http://schemas.microsoft.com/office/drawing/2010/main" val="0"/>
              </a:ext>
            </a:extLst>
          </a:blip>
          <a:srcRect l="5498" t="17497" r="7258"/>
          <a:stretch/>
        </p:blipFill>
        <p:spPr>
          <a:xfrm>
            <a:off x="6430969" y="127509"/>
            <a:ext cx="3322098" cy="2610866"/>
          </a:xfrm>
          <a:prstGeom prst="rect">
            <a:avLst/>
          </a:prstGeom>
        </p:spPr>
      </p:pic>
      <p:pic>
        <p:nvPicPr>
          <p:cNvPr id="11" name="Picture 10">
            <a:extLst>
              <a:ext uri="{FF2B5EF4-FFF2-40B4-BE49-F238E27FC236}">
                <a16:creationId xmlns:a16="http://schemas.microsoft.com/office/drawing/2014/main" id="{1E3EE662-25CA-4FCA-BBF8-D724A89412D6}"/>
              </a:ext>
            </a:extLst>
          </p:cNvPr>
          <p:cNvPicPr>
            <a:picLocks noChangeAspect="1"/>
          </p:cNvPicPr>
          <p:nvPr/>
        </p:nvPicPr>
        <p:blipFill rotWithShape="1">
          <a:blip r:embed="rId4"/>
          <a:srcRect l="1254" t="4055" r="5047"/>
          <a:stretch/>
        </p:blipFill>
        <p:spPr>
          <a:xfrm>
            <a:off x="168514" y="704017"/>
            <a:ext cx="6127802" cy="1979407"/>
          </a:xfrm>
          <a:prstGeom prst="rect">
            <a:avLst/>
          </a:prstGeom>
        </p:spPr>
      </p:pic>
      <p:grpSp>
        <p:nvGrpSpPr>
          <p:cNvPr id="22" name="Group 21">
            <a:extLst>
              <a:ext uri="{FF2B5EF4-FFF2-40B4-BE49-F238E27FC236}">
                <a16:creationId xmlns:a16="http://schemas.microsoft.com/office/drawing/2014/main" id="{70E735DA-07D3-4B8D-A72F-D5621FBD4875}"/>
              </a:ext>
            </a:extLst>
          </p:cNvPr>
          <p:cNvGrpSpPr/>
          <p:nvPr/>
        </p:nvGrpSpPr>
        <p:grpSpPr>
          <a:xfrm>
            <a:off x="8153" y="-26862"/>
            <a:ext cx="5596065" cy="852459"/>
            <a:chOff x="8153" y="-26862"/>
            <a:chExt cx="5596065" cy="852459"/>
          </a:xfrm>
        </p:grpSpPr>
        <p:sp>
          <p:nvSpPr>
            <p:cNvPr id="24" name="Rectangle 23">
              <a:extLst>
                <a:ext uri="{FF2B5EF4-FFF2-40B4-BE49-F238E27FC236}">
                  <a16:creationId xmlns:a16="http://schemas.microsoft.com/office/drawing/2014/main" id="{51D7C990-3175-461E-80AE-5D8C44A0F476}"/>
                </a:ext>
              </a:extLst>
            </p:cNvPr>
            <p:cNvSpPr/>
            <p:nvPr/>
          </p:nvSpPr>
          <p:spPr>
            <a:xfrm>
              <a:off x="860612" y="97689"/>
              <a:ext cx="4743606"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‘K’ Design Using R-locus</a:t>
              </a:r>
            </a:p>
          </p:txBody>
        </p:sp>
        <p:pic>
          <p:nvPicPr>
            <p:cNvPr id="26" name="Graphic 25" descr="Airplane">
              <a:extLst>
                <a:ext uri="{FF2B5EF4-FFF2-40B4-BE49-F238E27FC236}">
                  <a16:creationId xmlns:a16="http://schemas.microsoft.com/office/drawing/2014/main" id="{8FC5CF45-912B-4759-88F8-2EF4204991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53" y="-26862"/>
              <a:ext cx="852459" cy="852459"/>
            </a:xfrm>
            <a:prstGeom prst="rect">
              <a:avLst/>
            </a:prstGeom>
          </p:spPr>
        </p:pic>
      </p:grpSp>
      <p:grpSp>
        <p:nvGrpSpPr>
          <p:cNvPr id="8" name="Group 7">
            <a:extLst>
              <a:ext uri="{FF2B5EF4-FFF2-40B4-BE49-F238E27FC236}">
                <a16:creationId xmlns:a16="http://schemas.microsoft.com/office/drawing/2014/main" id="{3B559445-B3C5-4712-A4EB-54DD6BD978F4}"/>
              </a:ext>
            </a:extLst>
          </p:cNvPr>
          <p:cNvGrpSpPr/>
          <p:nvPr/>
        </p:nvGrpSpPr>
        <p:grpSpPr>
          <a:xfrm>
            <a:off x="237390" y="2641026"/>
            <a:ext cx="9544614" cy="4118217"/>
            <a:chOff x="237390" y="2641026"/>
            <a:chExt cx="9544614" cy="4118217"/>
          </a:xfrm>
        </p:grpSpPr>
        <p:grpSp>
          <p:nvGrpSpPr>
            <p:cNvPr id="4" name="Group 3">
              <a:extLst>
                <a:ext uri="{FF2B5EF4-FFF2-40B4-BE49-F238E27FC236}">
                  <a16:creationId xmlns:a16="http://schemas.microsoft.com/office/drawing/2014/main" id="{FDB8C73A-C77E-4316-98F7-E747749716D6}"/>
                </a:ext>
              </a:extLst>
            </p:cNvPr>
            <p:cNvGrpSpPr/>
            <p:nvPr/>
          </p:nvGrpSpPr>
          <p:grpSpPr>
            <a:xfrm>
              <a:off x="237390" y="2641026"/>
              <a:ext cx="9544614" cy="4118217"/>
              <a:chOff x="0" y="102373"/>
              <a:chExt cx="9544614" cy="4118217"/>
            </a:xfrm>
          </p:grpSpPr>
          <p:pic>
            <p:nvPicPr>
              <p:cNvPr id="2" name="Picture 1">
                <a:extLst>
                  <a:ext uri="{FF2B5EF4-FFF2-40B4-BE49-F238E27FC236}">
                    <a16:creationId xmlns:a16="http://schemas.microsoft.com/office/drawing/2014/main" id="{FB17AE26-83A6-4415-8120-A6CF430C9B86}"/>
                  </a:ext>
                </a:extLst>
              </p:cNvPr>
              <p:cNvPicPr/>
              <p:nvPr/>
            </p:nvPicPr>
            <p:blipFill rotWithShape="1">
              <a:blip r:embed="rId7" cstate="print">
                <a:extLst>
                  <a:ext uri="{28A0092B-C50C-407E-A947-70E740481C1C}">
                    <a14:useLocalDpi xmlns:a14="http://schemas.microsoft.com/office/drawing/2010/main" val="0"/>
                  </a:ext>
                </a:extLst>
              </a:blip>
              <a:srcRect l="2737" t="-4" r="1956" b="8"/>
              <a:stretch/>
            </p:blipFill>
            <p:spPr>
              <a:xfrm>
                <a:off x="0" y="102373"/>
                <a:ext cx="4761581" cy="3731800"/>
              </a:xfrm>
              <a:prstGeom prst="rect">
                <a:avLst/>
              </a:prstGeom>
            </p:spPr>
          </p:pic>
          <p:pic>
            <p:nvPicPr>
              <p:cNvPr id="3" name="Picture 2">
                <a:extLst>
                  <a:ext uri="{FF2B5EF4-FFF2-40B4-BE49-F238E27FC236}">
                    <a16:creationId xmlns:a16="http://schemas.microsoft.com/office/drawing/2014/main" id="{7A78F8BD-CDE8-4A0B-A0E1-3703D0E882AF}"/>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920841" y="242827"/>
                <a:ext cx="4623773" cy="3977763"/>
              </a:xfrm>
              <a:prstGeom prst="rect">
                <a:avLst/>
              </a:prstGeom>
            </p:spPr>
          </p:pic>
        </p:grpSp>
        <p:cxnSp>
          <p:nvCxnSpPr>
            <p:cNvPr id="6" name="Straight Arrow Connector 5">
              <a:extLst>
                <a:ext uri="{FF2B5EF4-FFF2-40B4-BE49-F238E27FC236}">
                  <a16:creationId xmlns:a16="http://schemas.microsoft.com/office/drawing/2014/main" id="{AABB39DD-D580-4823-8926-504FA2A56B4F}"/>
                </a:ext>
              </a:extLst>
            </p:cNvPr>
            <p:cNvCxnSpPr/>
            <p:nvPr/>
          </p:nvCxnSpPr>
          <p:spPr>
            <a:xfrm flipH="1">
              <a:off x="860612" y="3678989"/>
              <a:ext cx="86061" cy="60242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1E54154B-F921-4554-B013-59D9FC146815}"/>
              </a:ext>
            </a:extLst>
          </p:cNvPr>
          <p:cNvSpPr/>
          <p:nvPr/>
        </p:nvSpPr>
        <p:spPr>
          <a:xfrm>
            <a:off x="9782004" y="761310"/>
            <a:ext cx="2351150" cy="830997"/>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Bode in Freq Domain</a:t>
            </a:r>
            <a:endParaRPr lang="zh-CN" altLang="en-US" sz="2400" dirty="0"/>
          </a:p>
        </p:txBody>
      </p:sp>
      <p:sp>
        <p:nvSpPr>
          <p:cNvPr id="13" name="Rectangle 12">
            <a:extLst>
              <a:ext uri="{FF2B5EF4-FFF2-40B4-BE49-F238E27FC236}">
                <a16:creationId xmlns:a16="http://schemas.microsoft.com/office/drawing/2014/main" id="{3E656132-00D1-49F0-82F1-812F321BCEF1}"/>
              </a:ext>
            </a:extLst>
          </p:cNvPr>
          <p:cNvSpPr/>
          <p:nvPr/>
        </p:nvSpPr>
        <p:spPr>
          <a:xfrm>
            <a:off x="9782004" y="4395514"/>
            <a:ext cx="2452536" cy="830997"/>
          </a:xfrm>
          <a:prstGeom prst="rect">
            <a:avLst/>
          </a:prstGeom>
        </p:spPr>
        <p:txBody>
          <a:bodyPr wrap="square">
            <a:spAutoFit/>
          </a:bodyPr>
          <a:lstStyle/>
          <a:p>
            <a:pPr marL="342900" indent="-342900">
              <a:buFont typeface="Wingdings" panose="05000000000000000000" pitchFamily="2" charset="2"/>
              <a:buChar char="u"/>
            </a:pPr>
            <a:r>
              <a:rPr lang="en-US" altLang="zh-CN" sz="2400" b="1" dirty="0" err="1">
                <a:solidFill>
                  <a:srgbClr val="C00000"/>
                </a:solidFill>
                <a:effectLst>
                  <a:outerShdw blurRad="38100" dist="38100" dir="2700000" algn="tl">
                    <a:srgbClr val="000000">
                      <a:alpha val="43137"/>
                    </a:srgbClr>
                  </a:outerShdw>
                </a:effectLst>
              </a:rPr>
              <a:t>Rlocus</a:t>
            </a:r>
            <a:r>
              <a:rPr lang="en-US" altLang="zh-CN" sz="2400" b="1" dirty="0">
                <a:solidFill>
                  <a:srgbClr val="C00000"/>
                </a:solidFill>
                <a:effectLst>
                  <a:outerShdw blurRad="38100" dist="38100" dir="2700000" algn="tl">
                    <a:srgbClr val="000000">
                      <a:alpha val="43137"/>
                    </a:srgbClr>
                  </a:outerShdw>
                </a:effectLst>
              </a:rPr>
              <a:t> in Time Domain </a:t>
            </a:r>
            <a:endParaRPr lang="zh-CN" altLang="en-US" sz="2400" dirty="0"/>
          </a:p>
        </p:txBody>
      </p:sp>
      <p:sp>
        <p:nvSpPr>
          <p:cNvPr id="14" name="Rectangle 13">
            <a:extLst>
              <a:ext uri="{FF2B5EF4-FFF2-40B4-BE49-F238E27FC236}">
                <a16:creationId xmlns:a16="http://schemas.microsoft.com/office/drawing/2014/main" id="{BD9633F4-B106-410C-A8F3-C8290D55665C}"/>
              </a:ext>
            </a:extLst>
          </p:cNvPr>
          <p:cNvSpPr/>
          <p:nvPr/>
        </p:nvSpPr>
        <p:spPr>
          <a:xfrm>
            <a:off x="434382" y="6333641"/>
            <a:ext cx="5023079" cy="461665"/>
          </a:xfrm>
          <a:prstGeom prst="rect">
            <a:avLst/>
          </a:prstGeom>
        </p:spPr>
        <p:txBody>
          <a:bodyPr wrap="squar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Eigenvalue(A) Distribution</a:t>
            </a:r>
            <a:endParaRPr lang="zh-CN" altLang="en-US" sz="2400" dirty="0"/>
          </a:p>
        </p:txBody>
      </p:sp>
    </p:spTree>
    <p:extLst>
      <p:ext uri="{BB962C8B-B14F-4D97-AF65-F5344CB8AC3E}">
        <p14:creationId xmlns:p14="http://schemas.microsoft.com/office/powerpoint/2010/main" val="2393111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E8EC38E-98CE-4FEB-8AC4-E6A419BF888C}"/>
              </a:ext>
            </a:extLst>
          </p:cNvPr>
          <p:cNvGrpSpPr/>
          <p:nvPr/>
        </p:nvGrpSpPr>
        <p:grpSpPr>
          <a:xfrm>
            <a:off x="127823" y="3104616"/>
            <a:ext cx="11936353" cy="3400021"/>
            <a:chOff x="127823" y="3169162"/>
            <a:chExt cx="11936353" cy="3400021"/>
          </a:xfrm>
        </p:grpSpPr>
        <p:grpSp>
          <p:nvGrpSpPr>
            <p:cNvPr id="9" name="Group 8">
              <a:extLst>
                <a:ext uri="{FF2B5EF4-FFF2-40B4-BE49-F238E27FC236}">
                  <a16:creationId xmlns:a16="http://schemas.microsoft.com/office/drawing/2014/main" id="{5152FF83-7FA1-49D6-8747-4A82F0F0E1CC}"/>
                </a:ext>
              </a:extLst>
            </p:cNvPr>
            <p:cNvGrpSpPr/>
            <p:nvPr/>
          </p:nvGrpSpPr>
          <p:grpSpPr>
            <a:xfrm>
              <a:off x="127823" y="3169162"/>
              <a:ext cx="11936353" cy="3400021"/>
              <a:chOff x="61580" y="1226460"/>
              <a:chExt cx="11936353" cy="3400021"/>
            </a:xfrm>
          </p:grpSpPr>
          <p:pic>
            <p:nvPicPr>
              <p:cNvPr id="5" name="Picture 4">
                <a:extLst>
                  <a:ext uri="{FF2B5EF4-FFF2-40B4-BE49-F238E27FC236}">
                    <a16:creationId xmlns:a16="http://schemas.microsoft.com/office/drawing/2014/main" id="{E61F4C71-038D-44EC-89C8-64DCCC5DF976}"/>
                  </a:ext>
                </a:extLst>
              </p:cNvPr>
              <p:cNvPicPr>
                <a:picLocks noChangeAspect="1"/>
              </p:cNvPicPr>
              <p:nvPr/>
            </p:nvPicPr>
            <p:blipFill rotWithShape="1">
              <a:blip r:embed="rId3"/>
              <a:srcRect b="7212"/>
              <a:stretch/>
            </p:blipFill>
            <p:spPr>
              <a:xfrm>
                <a:off x="3945052" y="1226460"/>
                <a:ext cx="4107831" cy="3400021"/>
              </a:xfrm>
              <a:prstGeom prst="rect">
                <a:avLst/>
              </a:prstGeom>
            </p:spPr>
          </p:pic>
          <p:pic>
            <p:nvPicPr>
              <p:cNvPr id="6" name="Picture 5">
                <a:extLst>
                  <a:ext uri="{FF2B5EF4-FFF2-40B4-BE49-F238E27FC236}">
                    <a16:creationId xmlns:a16="http://schemas.microsoft.com/office/drawing/2014/main" id="{2D2E5118-CD26-4D0E-AE35-661F4DC81442}"/>
                  </a:ext>
                </a:extLst>
              </p:cNvPr>
              <p:cNvPicPr>
                <a:picLocks noChangeAspect="1"/>
              </p:cNvPicPr>
              <p:nvPr/>
            </p:nvPicPr>
            <p:blipFill>
              <a:blip r:embed="rId4"/>
              <a:stretch>
                <a:fillRect/>
              </a:stretch>
            </p:blipFill>
            <p:spPr>
              <a:xfrm>
                <a:off x="61580" y="1226460"/>
                <a:ext cx="3883472" cy="3400021"/>
              </a:xfrm>
              <a:prstGeom prst="rect">
                <a:avLst/>
              </a:prstGeom>
            </p:spPr>
          </p:pic>
          <p:pic>
            <p:nvPicPr>
              <p:cNvPr id="7" name="Picture 6">
                <a:extLst>
                  <a:ext uri="{FF2B5EF4-FFF2-40B4-BE49-F238E27FC236}">
                    <a16:creationId xmlns:a16="http://schemas.microsoft.com/office/drawing/2014/main" id="{3B31B3FE-4B00-450E-889A-D15EC657EF6E}"/>
                  </a:ext>
                </a:extLst>
              </p:cNvPr>
              <p:cNvPicPr>
                <a:picLocks noChangeAspect="1"/>
              </p:cNvPicPr>
              <p:nvPr/>
            </p:nvPicPr>
            <p:blipFill>
              <a:blip r:embed="rId5"/>
              <a:stretch>
                <a:fillRect/>
              </a:stretch>
            </p:blipFill>
            <p:spPr>
              <a:xfrm>
                <a:off x="8052883" y="1240416"/>
                <a:ext cx="3945050" cy="3375829"/>
              </a:xfrm>
              <a:prstGeom prst="rect">
                <a:avLst/>
              </a:prstGeom>
            </p:spPr>
          </p:pic>
        </p:grpSp>
        <p:sp>
          <p:nvSpPr>
            <p:cNvPr id="11" name="Oval 10">
              <a:extLst>
                <a:ext uri="{FF2B5EF4-FFF2-40B4-BE49-F238E27FC236}">
                  <a16:creationId xmlns:a16="http://schemas.microsoft.com/office/drawing/2014/main" id="{58E08F16-0E09-4B72-B7B4-A701BBD1A791}"/>
                </a:ext>
              </a:extLst>
            </p:cNvPr>
            <p:cNvSpPr/>
            <p:nvPr/>
          </p:nvSpPr>
          <p:spPr>
            <a:xfrm>
              <a:off x="860612" y="4970033"/>
              <a:ext cx="1140310" cy="1065007"/>
            </a:xfrm>
            <a:prstGeom prst="ellipse">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D6EB1D6A-86ED-4D28-AF2A-9EC5119613DF}"/>
                </a:ext>
              </a:extLst>
            </p:cNvPr>
            <p:cNvSpPr/>
            <p:nvPr/>
          </p:nvSpPr>
          <p:spPr>
            <a:xfrm>
              <a:off x="4496696" y="4668820"/>
              <a:ext cx="1260438" cy="1265360"/>
            </a:xfrm>
            <a:prstGeom prst="ellipse">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Arrow: Right 3">
            <a:extLst>
              <a:ext uri="{FF2B5EF4-FFF2-40B4-BE49-F238E27FC236}">
                <a16:creationId xmlns:a16="http://schemas.microsoft.com/office/drawing/2014/main" id="{E94024AF-1055-45B9-96FC-2FB22953714C}"/>
              </a:ext>
            </a:extLst>
          </p:cNvPr>
          <p:cNvSpPr/>
          <p:nvPr/>
        </p:nvSpPr>
        <p:spPr>
          <a:xfrm rot="13460635">
            <a:off x="9167137" y="3993839"/>
            <a:ext cx="697256" cy="427666"/>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F20B1B98-2FE2-4675-AD06-16AFB1FFECB6}"/>
              </a:ext>
            </a:extLst>
          </p:cNvPr>
          <p:cNvSpPr txBox="1"/>
          <p:nvPr/>
        </p:nvSpPr>
        <p:spPr>
          <a:xfrm>
            <a:off x="615850" y="3234366"/>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t>(a)</a:t>
            </a:r>
            <a:endParaRPr lang="zh-CN" altLang="en-US" b="1" dirty="0"/>
          </a:p>
        </p:txBody>
      </p:sp>
      <p:sp>
        <p:nvSpPr>
          <p:cNvPr id="23" name="TextBox 22">
            <a:extLst>
              <a:ext uri="{FF2B5EF4-FFF2-40B4-BE49-F238E27FC236}">
                <a16:creationId xmlns:a16="http://schemas.microsoft.com/office/drawing/2014/main" id="{279E08F4-9F6A-498F-9E51-B382ABB1A438}"/>
              </a:ext>
            </a:extLst>
          </p:cNvPr>
          <p:cNvSpPr txBox="1"/>
          <p:nvPr/>
        </p:nvSpPr>
        <p:spPr>
          <a:xfrm>
            <a:off x="4302483" y="3244334"/>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t>(a)</a:t>
            </a:r>
            <a:endParaRPr lang="zh-CN" altLang="en-US" b="1" dirty="0"/>
          </a:p>
        </p:txBody>
      </p:sp>
      <p:sp>
        <p:nvSpPr>
          <p:cNvPr id="24" name="TextBox 16">
            <a:extLst>
              <a:ext uri="{FF2B5EF4-FFF2-40B4-BE49-F238E27FC236}">
                <a16:creationId xmlns:a16="http://schemas.microsoft.com/office/drawing/2014/main" id="{9C79FB0B-560A-4031-8184-1BC07470816B}"/>
              </a:ext>
            </a:extLst>
          </p:cNvPr>
          <p:cNvSpPr txBox="1"/>
          <p:nvPr/>
        </p:nvSpPr>
        <p:spPr>
          <a:xfrm>
            <a:off x="8410314" y="3244334"/>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CN" b="1" dirty="0"/>
              <a:t>(b)</a:t>
            </a:r>
            <a:endParaRPr lang="zh-CN" altLang="en-US" b="1" dirty="0"/>
          </a:p>
        </p:txBody>
      </p:sp>
      <p:grpSp>
        <p:nvGrpSpPr>
          <p:cNvPr id="27" name="Group 26">
            <a:extLst>
              <a:ext uri="{FF2B5EF4-FFF2-40B4-BE49-F238E27FC236}">
                <a16:creationId xmlns:a16="http://schemas.microsoft.com/office/drawing/2014/main" id="{066F8A84-5C01-486B-87E1-786E4F9A2422}"/>
              </a:ext>
            </a:extLst>
          </p:cNvPr>
          <p:cNvGrpSpPr/>
          <p:nvPr/>
        </p:nvGrpSpPr>
        <p:grpSpPr>
          <a:xfrm>
            <a:off x="8153" y="-26862"/>
            <a:ext cx="3899272" cy="852459"/>
            <a:chOff x="8153" y="-26862"/>
            <a:chExt cx="3899272" cy="852459"/>
          </a:xfrm>
        </p:grpSpPr>
        <p:sp>
          <p:nvSpPr>
            <p:cNvPr id="14" name="Rectangle 13">
              <a:extLst>
                <a:ext uri="{FF2B5EF4-FFF2-40B4-BE49-F238E27FC236}">
                  <a16:creationId xmlns:a16="http://schemas.microsoft.com/office/drawing/2014/main" id="{073FCA4E-886F-468A-9566-76893E5CDF7E}"/>
                </a:ext>
              </a:extLst>
            </p:cNvPr>
            <p:cNvSpPr/>
            <p:nvPr/>
          </p:nvSpPr>
          <p:spPr>
            <a:xfrm>
              <a:off x="832544" y="119006"/>
              <a:ext cx="3074881"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Wash Out Filter</a:t>
              </a:r>
            </a:p>
          </p:txBody>
        </p:sp>
        <p:pic>
          <p:nvPicPr>
            <p:cNvPr id="26" name="Graphic 25" descr="Airplane">
              <a:extLst>
                <a:ext uri="{FF2B5EF4-FFF2-40B4-BE49-F238E27FC236}">
                  <a16:creationId xmlns:a16="http://schemas.microsoft.com/office/drawing/2014/main" id="{A1E76067-740F-4DF8-B594-AC754EF361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3" y="-26862"/>
              <a:ext cx="852459" cy="852459"/>
            </a:xfrm>
            <a:prstGeom prst="rect">
              <a:avLst/>
            </a:prstGeom>
          </p:spPr>
        </p:pic>
      </p:grpSp>
      <p:grpSp>
        <p:nvGrpSpPr>
          <p:cNvPr id="29" name="Group 28">
            <a:extLst>
              <a:ext uri="{FF2B5EF4-FFF2-40B4-BE49-F238E27FC236}">
                <a16:creationId xmlns:a16="http://schemas.microsoft.com/office/drawing/2014/main" id="{8D972C00-CD40-4104-94DC-5E6DF32B0E46}"/>
              </a:ext>
            </a:extLst>
          </p:cNvPr>
          <p:cNvGrpSpPr/>
          <p:nvPr/>
        </p:nvGrpSpPr>
        <p:grpSpPr>
          <a:xfrm>
            <a:off x="244101" y="775624"/>
            <a:ext cx="11642218" cy="2207176"/>
            <a:chOff x="5413507" y="424027"/>
            <a:chExt cx="11642218" cy="2207176"/>
          </a:xfrm>
        </p:grpSpPr>
        <p:grpSp>
          <p:nvGrpSpPr>
            <p:cNvPr id="25" name="Group 24">
              <a:extLst>
                <a:ext uri="{FF2B5EF4-FFF2-40B4-BE49-F238E27FC236}">
                  <a16:creationId xmlns:a16="http://schemas.microsoft.com/office/drawing/2014/main" id="{7053BBC5-658C-4B31-BC2B-D7C40DAE8EFA}"/>
                </a:ext>
              </a:extLst>
            </p:cNvPr>
            <p:cNvGrpSpPr/>
            <p:nvPr/>
          </p:nvGrpSpPr>
          <p:grpSpPr>
            <a:xfrm>
              <a:off x="5413507" y="424027"/>
              <a:ext cx="11642218" cy="2207176"/>
              <a:chOff x="411201" y="741132"/>
              <a:chExt cx="11642218" cy="2207176"/>
            </a:xfrm>
          </p:grpSpPr>
          <p:sp>
            <p:nvSpPr>
              <p:cNvPr id="2" name="TextBox 1">
                <a:extLst>
                  <a:ext uri="{FF2B5EF4-FFF2-40B4-BE49-F238E27FC236}">
                    <a16:creationId xmlns:a16="http://schemas.microsoft.com/office/drawing/2014/main" id="{C3AE83C0-A9C7-43C3-8078-37889FEFEECF}"/>
                  </a:ext>
                </a:extLst>
              </p:cNvPr>
              <p:cNvSpPr txBox="1"/>
              <p:nvPr/>
            </p:nvSpPr>
            <p:spPr>
              <a:xfrm>
                <a:off x="8108369" y="814688"/>
                <a:ext cx="3945050" cy="1938992"/>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buFont typeface="+mj-ea"/>
                  <a:buAutoNum type="circleNumDbPlain"/>
                </a:pPr>
                <a:r>
                  <a:rPr lang="en-US" altLang="zh-CN" sz="2000" b="1" dirty="0"/>
                  <a:t>Washout Filter</a:t>
                </a:r>
                <a:r>
                  <a:rPr lang="en-US" altLang="zh-CN" sz="2000" dirty="0"/>
                  <a:t> removes slowly-changing component and preserves the fast-changing component in </a:t>
                </a:r>
                <a:r>
                  <a:rPr lang="en-US" altLang="zh-CN" sz="2000" b="1" dirty="0"/>
                  <a:t>INPUT</a:t>
                </a:r>
              </a:p>
              <a:p>
                <a:pPr marL="457200" indent="-457200">
                  <a:buFont typeface="+mj-ea"/>
                  <a:buAutoNum type="circleNumDbPlain"/>
                </a:pPr>
                <a:r>
                  <a:rPr lang="en-US" altLang="zh-CN" sz="2000" b="1" dirty="0"/>
                  <a:t>OUTPUT</a:t>
                </a:r>
                <a:r>
                  <a:rPr lang="en-US" altLang="zh-CN" sz="2000" dirty="0"/>
                  <a:t> remains unchanged</a:t>
                </a:r>
              </a:p>
            </p:txBody>
          </p:sp>
          <p:grpSp>
            <p:nvGrpSpPr>
              <p:cNvPr id="19" name="Group 18">
                <a:extLst>
                  <a:ext uri="{FF2B5EF4-FFF2-40B4-BE49-F238E27FC236}">
                    <a16:creationId xmlns:a16="http://schemas.microsoft.com/office/drawing/2014/main" id="{617A752A-024B-467F-B046-17C0D5FB6849}"/>
                  </a:ext>
                </a:extLst>
              </p:cNvPr>
              <p:cNvGrpSpPr/>
              <p:nvPr/>
            </p:nvGrpSpPr>
            <p:grpSpPr>
              <a:xfrm>
                <a:off x="411201" y="741132"/>
                <a:ext cx="7407926" cy="2207176"/>
                <a:chOff x="411201" y="741132"/>
                <a:chExt cx="7407926" cy="2207176"/>
              </a:xfrm>
            </p:grpSpPr>
            <p:pic>
              <p:nvPicPr>
                <p:cNvPr id="8" name="Picture 7">
                  <a:extLst>
                    <a:ext uri="{FF2B5EF4-FFF2-40B4-BE49-F238E27FC236}">
                      <a16:creationId xmlns:a16="http://schemas.microsoft.com/office/drawing/2014/main" id="{2F5C4038-178F-4289-BF50-3CF543457933}"/>
                    </a:ext>
                  </a:extLst>
                </p:cNvPr>
                <p:cNvPicPr>
                  <a:picLocks noChangeAspect="1"/>
                </p:cNvPicPr>
                <p:nvPr/>
              </p:nvPicPr>
              <p:blipFill>
                <a:blip r:embed="rId8"/>
                <a:stretch>
                  <a:fillRect/>
                </a:stretch>
              </p:blipFill>
              <p:spPr>
                <a:xfrm>
                  <a:off x="411201" y="741132"/>
                  <a:ext cx="7200188" cy="2207176"/>
                </a:xfrm>
                <a:prstGeom prst="rect">
                  <a:avLst/>
                </a:prstGeom>
              </p:spPr>
            </p:pic>
            <p:sp>
              <p:nvSpPr>
                <p:cNvPr id="17" name="TextBox 16">
                  <a:extLst>
                    <a:ext uri="{FF2B5EF4-FFF2-40B4-BE49-F238E27FC236}">
                      <a16:creationId xmlns:a16="http://schemas.microsoft.com/office/drawing/2014/main" id="{9C79FB0B-560A-4031-8184-1BC07470816B}"/>
                    </a:ext>
                  </a:extLst>
                </p:cNvPr>
                <p:cNvSpPr txBox="1"/>
                <p:nvPr/>
              </p:nvSpPr>
              <p:spPr>
                <a:xfrm>
                  <a:off x="3699687" y="815834"/>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t>(a)</a:t>
                  </a:r>
                  <a:endParaRPr lang="zh-CN" altLang="en-US" b="1" dirty="0"/>
                </a:p>
              </p:txBody>
            </p:sp>
            <p:sp>
              <p:nvSpPr>
                <p:cNvPr id="18" name="TextBox 17">
                  <a:extLst>
                    <a:ext uri="{FF2B5EF4-FFF2-40B4-BE49-F238E27FC236}">
                      <a16:creationId xmlns:a16="http://schemas.microsoft.com/office/drawing/2014/main" id="{8DD7DB59-D13C-4A07-A45F-554572F95514}"/>
                    </a:ext>
                  </a:extLst>
                </p:cNvPr>
                <p:cNvSpPr txBox="1"/>
                <p:nvPr/>
              </p:nvSpPr>
              <p:spPr>
                <a:xfrm>
                  <a:off x="7403650" y="889721"/>
                  <a:ext cx="415477" cy="36933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b="1" dirty="0"/>
                    <a:t>(b)</a:t>
                  </a:r>
                  <a:endParaRPr lang="zh-CN" altLang="en-US" b="1" dirty="0"/>
                </a:p>
              </p:txBody>
            </p:sp>
          </p:grpSp>
        </p:grpSp>
        <p:sp>
          <p:nvSpPr>
            <p:cNvPr id="28" name="Arrow: Right 27">
              <a:extLst>
                <a:ext uri="{FF2B5EF4-FFF2-40B4-BE49-F238E27FC236}">
                  <a16:creationId xmlns:a16="http://schemas.microsoft.com/office/drawing/2014/main" id="{D3E0910C-BE2E-4444-A1D6-CE21E24BF5BE}"/>
                </a:ext>
              </a:extLst>
            </p:cNvPr>
            <p:cNvSpPr/>
            <p:nvPr/>
          </p:nvSpPr>
          <p:spPr>
            <a:xfrm>
              <a:off x="7839689" y="1666403"/>
              <a:ext cx="1070042" cy="428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19076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9CA3B4-AB2B-4A37-91AF-52F1ECF63E77}"/>
              </a:ext>
            </a:extLst>
          </p:cNvPr>
          <p:cNvGrpSpPr/>
          <p:nvPr/>
        </p:nvGrpSpPr>
        <p:grpSpPr>
          <a:xfrm>
            <a:off x="147165" y="1776375"/>
            <a:ext cx="7011085" cy="5096364"/>
            <a:chOff x="147165" y="1776375"/>
            <a:chExt cx="7011085" cy="5096364"/>
          </a:xfrm>
        </p:grpSpPr>
        <p:grpSp>
          <p:nvGrpSpPr>
            <p:cNvPr id="4" name="Group 3">
              <a:extLst>
                <a:ext uri="{FF2B5EF4-FFF2-40B4-BE49-F238E27FC236}">
                  <a16:creationId xmlns:a16="http://schemas.microsoft.com/office/drawing/2014/main" id="{0E3F36FA-D313-4364-8CC0-D8C888FB1EC2}"/>
                </a:ext>
              </a:extLst>
            </p:cNvPr>
            <p:cNvGrpSpPr/>
            <p:nvPr/>
          </p:nvGrpSpPr>
          <p:grpSpPr>
            <a:xfrm>
              <a:off x="147165" y="1776375"/>
              <a:ext cx="7011085" cy="4635577"/>
              <a:chOff x="0" y="-52477"/>
              <a:chExt cx="5315281" cy="4340174"/>
            </a:xfrm>
          </p:grpSpPr>
          <p:pic>
            <p:nvPicPr>
              <p:cNvPr id="6" name="Picture 5">
                <a:extLst>
                  <a:ext uri="{FF2B5EF4-FFF2-40B4-BE49-F238E27FC236}">
                    <a16:creationId xmlns:a16="http://schemas.microsoft.com/office/drawing/2014/main" id="{4FFA86EF-F324-4BDA-8862-B47BA4E02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66"/>
                <a:ext cx="2519875" cy="2126386"/>
              </a:xfrm>
              <a:prstGeom prst="rect">
                <a:avLst/>
              </a:prstGeom>
            </p:spPr>
          </p:pic>
          <p:pic>
            <p:nvPicPr>
              <p:cNvPr id="7" name="Picture 6">
                <a:extLst>
                  <a:ext uri="{FF2B5EF4-FFF2-40B4-BE49-F238E27FC236}">
                    <a16:creationId xmlns:a16="http://schemas.microsoft.com/office/drawing/2014/main" id="{D7E6622A-DD09-4157-BBDA-CBD0130E7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2526" y="-52477"/>
                <a:ext cx="2618593" cy="2126386"/>
              </a:xfrm>
              <a:prstGeom prst="rect">
                <a:avLst/>
              </a:prstGeom>
            </p:spPr>
          </p:pic>
          <p:pic>
            <p:nvPicPr>
              <p:cNvPr id="8" name="Picture 7">
                <a:extLst>
                  <a:ext uri="{FF2B5EF4-FFF2-40B4-BE49-F238E27FC236}">
                    <a16:creationId xmlns:a16="http://schemas.microsoft.com/office/drawing/2014/main" id="{EBAB864D-0754-4294-9E8E-943EC0D4B1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167" y="232011"/>
                <a:ext cx="391795" cy="396875"/>
              </a:xfrm>
              <a:prstGeom prst="rect">
                <a:avLst/>
              </a:prstGeom>
            </p:spPr>
          </p:pic>
          <p:pic>
            <p:nvPicPr>
              <p:cNvPr id="9" name="Picture 8">
                <a:extLst>
                  <a:ext uri="{FF2B5EF4-FFF2-40B4-BE49-F238E27FC236}">
                    <a16:creationId xmlns:a16="http://schemas.microsoft.com/office/drawing/2014/main" id="{180A34C3-776E-41AB-82AC-A149F7BFC5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20" y="2163170"/>
                <a:ext cx="2456180" cy="2117725"/>
              </a:xfrm>
              <a:prstGeom prst="rect">
                <a:avLst/>
              </a:prstGeom>
            </p:spPr>
          </p:pic>
          <p:pic>
            <p:nvPicPr>
              <p:cNvPr id="10" name="Picture 9">
                <a:extLst>
                  <a:ext uri="{FF2B5EF4-FFF2-40B4-BE49-F238E27FC236}">
                    <a16:creationId xmlns:a16="http://schemas.microsoft.com/office/drawing/2014/main" id="{1F1771A3-BFDA-4562-8B42-A9DBDA8DEF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815" y="2988859"/>
                <a:ext cx="955040" cy="520065"/>
              </a:xfrm>
              <a:prstGeom prst="rect">
                <a:avLst/>
              </a:prstGeom>
            </p:spPr>
          </p:pic>
          <p:pic>
            <p:nvPicPr>
              <p:cNvPr id="11" name="Picture 10">
                <a:extLst>
                  <a:ext uri="{FF2B5EF4-FFF2-40B4-BE49-F238E27FC236}">
                    <a16:creationId xmlns:a16="http://schemas.microsoft.com/office/drawing/2014/main" id="{93052CA0-E6D5-40B1-AE71-90367EA01E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3201" y="2171877"/>
                <a:ext cx="2672080" cy="2115820"/>
              </a:xfrm>
              <a:prstGeom prst="rect">
                <a:avLst/>
              </a:prstGeom>
            </p:spPr>
          </p:pic>
          <p:pic>
            <p:nvPicPr>
              <p:cNvPr id="12" name="Picture 11">
                <a:extLst>
                  <a:ext uri="{FF2B5EF4-FFF2-40B4-BE49-F238E27FC236}">
                    <a16:creationId xmlns:a16="http://schemas.microsoft.com/office/drawing/2014/main" id="{54214600-F56C-4D51-A809-B0604CC225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77570" y="3200400"/>
                <a:ext cx="822960" cy="450215"/>
              </a:xfrm>
              <a:prstGeom prst="rect">
                <a:avLst/>
              </a:prstGeom>
            </p:spPr>
          </p:pic>
          <p:pic>
            <p:nvPicPr>
              <p:cNvPr id="13" name="Picture 12">
                <a:extLst>
                  <a:ext uri="{FF2B5EF4-FFF2-40B4-BE49-F238E27FC236}">
                    <a16:creationId xmlns:a16="http://schemas.microsoft.com/office/drawing/2014/main" id="{5C35E6F8-A293-46C1-83BD-F0E7B88796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3511" y="2279176"/>
                <a:ext cx="1022985" cy="527685"/>
              </a:xfrm>
              <a:prstGeom prst="rect">
                <a:avLst/>
              </a:prstGeom>
            </p:spPr>
          </p:pic>
          <p:sp>
            <p:nvSpPr>
              <p:cNvPr id="14" name="Arrow: Right 13">
                <a:extLst>
                  <a:ext uri="{FF2B5EF4-FFF2-40B4-BE49-F238E27FC236}">
                    <a16:creationId xmlns:a16="http://schemas.microsoft.com/office/drawing/2014/main" id="{7FE0AB8B-27A5-49BF-A6C6-09ADCBC68401}"/>
                  </a:ext>
                </a:extLst>
              </p:cNvPr>
              <p:cNvSpPr/>
              <p:nvPr/>
            </p:nvSpPr>
            <p:spPr>
              <a:xfrm>
                <a:off x="3562066" y="2393760"/>
                <a:ext cx="743803" cy="238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 name="Arrow: Right 14">
                <a:extLst>
                  <a:ext uri="{FF2B5EF4-FFF2-40B4-BE49-F238E27FC236}">
                    <a16:creationId xmlns:a16="http://schemas.microsoft.com/office/drawing/2014/main" id="{A191A6D6-6886-49C5-B822-910233FD122D}"/>
                  </a:ext>
                </a:extLst>
              </p:cNvPr>
              <p:cNvSpPr/>
              <p:nvPr/>
            </p:nvSpPr>
            <p:spPr>
              <a:xfrm rot="6238811">
                <a:off x="2924995" y="1030515"/>
                <a:ext cx="705824" cy="191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Arrow: Right 15">
                <a:extLst>
                  <a:ext uri="{FF2B5EF4-FFF2-40B4-BE49-F238E27FC236}">
                    <a16:creationId xmlns:a16="http://schemas.microsoft.com/office/drawing/2014/main" id="{A4495AF8-11CD-4D07-8188-B98BFF74E505}"/>
                  </a:ext>
                </a:extLst>
              </p:cNvPr>
              <p:cNvSpPr/>
              <p:nvPr/>
            </p:nvSpPr>
            <p:spPr>
              <a:xfrm>
                <a:off x="3746311" y="189647"/>
                <a:ext cx="470848" cy="206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9" name="Text Box 168">
              <a:extLst>
                <a:ext uri="{FF2B5EF4-FFF2-40B4-BE49-F238E27FC236}">
                  <a16:creationId xmlns:a16="http://schemas.microsoft.com/office/drawing/2014/main" id="{45F19E86-7E4E-434D-9A29-A62F0F9D95CE}"/>
                </a:ext>
              </a:extLst>
            </p:cNvPr>
            <p:cNvSpPr txBox="1"/>
            <p:nvPr/>
          </p:nvSpPr>
          <p:spPr>
            <a:xfrm>
              <a:off x="439319" y="6503407"/>
              <a:ext cx="5832900" cy="36933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Figure-2 Discrete VS Continuous</a:t>
              </a:r>
              <a:endParaRPr 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23" name="Group 22">
            <a:extLst>
              <a:ext uri="{FF2B5EF4-FFF2-40B4-BE49-F238E27FC236}">
                <a16:creationId xmlns:a16="http://schemas.microsoft.com/office/drawing/2014/main" id="{70A33DC8-E8A9-44AA-A966-B694FF1327B9}"/>
              </a:ext>
            </a:extLst>
          </p:cNvPr>
          <p:cNvGrpSpPr/>
          <p:nvPr/>
        </p:nvGrpSpPr>
        <p:grpSpPr>
          <a:xfrm>
            <a:off x="7420161" y="1521583"/>
            <a:ext cx="4509818" cy="5017058"/>
            <a:chOff x="7420161" y="1521583"/>
            <a:chExt cx="4509818" cy="5017058"/>
          </a:xfrm>
        </p:grpSpPr>
        <p:pic>
          <p:nvPicPr>
            <p:cNvPr id="3" name="Picture 2">
              <a:extLst>
                <a:ext uri="{FF2B5EF4-FFF2-40B4-BE49-F238E27FC236}">
                  <a16:creationId xmlns:a16="http://schemas.microsoft.com/office/drawing/2014/main" id="{5FD024A0-33E4-4FF7-BEF6-32D22625FA15}"/>
                </a:ext>
              </a:extLst>
            </p:cNvPr>
            <p:cNvPicPr>
              <a:picLocks noChangeAspect="1"/>
            </p:cNvPicPr>
            <p:nvPr/>
          </p:nvPicPr>
          <p:blipFill>
            <a:blip r:embed="rId11"/>
            <a:stretch>
              <a:fillRect/>
            </a:stretch>
          </p:blipFill>
          <p:spPr>
            <a:xfrm>
              <a:off x="7799131" y="1521583"/>
              <a:ext cx="3574210" cy="2971533"/>
            </a:xfrm>
            <a:prstGeom prst="rect">
              <a:avLst/>
            </a:prstGeom>
          </p:spPr>
        </p:pic>
        <p:sp>
          <p:nvSpPr>
            <p:cNvPr id="18" name="Rectangle 17">
              <a:extLst>
                <a:ext uri="{FF2B5EF4-FFF2-40B4-BE49-F238E27FC236}">
                  <a16:creationId xmlns:a16="http://schemas.microsoft.com/office/drawing/2014/main" id="{5D09EF87-FD09-4136-B2EE-C417891775AE}"/>
                </a:ext>
              </a:extLst>
            </p:cNvPr>
            <p:cNvSpPr/>
            <p:nvPr/>
          </p:nvSpPr>
          <p:spPr>
            <a:xfrm>
              <a:off x="7420161" y="4968981"/>
              <a:ext cx="4509818" cy="1569660"/>
            </a:xfrm>
            <a:prstGeom prst="rect">
              <a:avLst/>
            </a:prstGeom>
            <a:noFill/>
            <a:ln w="28575">
              <a:solidFill>
                <a:schemeClr val="accent1">
                  <a:lumMod val="75000"/>
                </a:schemeClr>
              </a:solidFill>
              <a:prstDash val="dash"/>
            </a:ln>
          </p:spPr>
          <p:txBody>
            <a:bodyPr wrap="square" lIns="91440" tIns="45720" rIns="91440" bIns="45720">
              <a:spAutoFit/>
            </a:bodyPr>
            <a:lstStyle/>
            <a:p>
              <a:r>
                <a:rPr lang="en-US" altLang="zh-CN" sz="3200" b="1" dirty="0">
                  <a:ln w="0"/>
                  <a:solidFill>
                    <a:srgbClr val="C00000"/>
                  </a:solidFill>
                  <a:effectLst>
                    <a:outerShdw blurRad="38100" dist="19050" dir="2700000" algn="tl" rotWithShape="0">
                      <a:schemeClr val="dk1">
                        <a:alpha val="40000"/>
                      </a:schemeClr>
                    </a:outerShdw>
                  </a:effectLst>
                </a:rPr>
                <a:t>Signal: </a:t>
              </a:r>
              <a:r>
                <a:rPr lang="en-US" altLang="zh-CN" sz="3200" dirty="0">
                  <a:ln w="0"/>
                  <a:effectLst>
                    <a:outerShdw blurRad="38100" dist="19050" dir="2700000" algn="tl" rotWithShape="0">
                      <a:schemeClr val="dk1">
                        <a:alpha val="40000"/>
                      </a:schemeClr>
                    </a:outerShdw>
                  </a:effectLst>
                </a:rPr>
                <a:t>STEP &amp; CHIRP</a:t>
              </a:r>
            </a:p>
            <a:p>
              <a:r>
                <a:rPr lang="en-US" altLang="zh-CN" sz="3200" b="1" cap="none" spc="0" dirty="0">
                  <a:ln w="0"/>
                  <a:solidFill>
                    <a:srgbClr val="C00000"/>
                  </a:solidFill>
                  <a:effectLst>
                    <a:outerShdw blurRad="38100" dist="19050" dir="2700000" algn="tl" rotWithShape="0">
                      <a:schemeClr val="dk1">
                        <a:alpha val="40000"/>
                      </a:schemeClr>
                    </a:outerShdw>
                  </a:effectLst>
                </a:rPr>
                <a:t>Sample time</a:t>
              </a:r>
              <a:r>
                <a:rPr lang="en-US" altLang="zh-CN" sz="3200" b="1" dirty="0">
                  <a:ln w="0"/>
                  <a:solidFill>
                    <a:srgbClr val="C00000"/>
                  </a:solidFill>
                  <a:effectLst>
                    <a:outerShdw blurRad="38100" dist="19050" dir="2700000" algn="tl" rotWithShape="0">
                      <a:schemeClr val="dk1">
                        <a:alpha val="40000"/>
                      </a:schemeClr>
                    </a:outerShdw>
                  </a:effectLst>
                </a:rPr>
                <a:t>: </a:t>
              </a:r>
              <a:r>
                <a:rPr lang="en-US" altLang="zh-CN" sz="3200" dirty="0">
                  <a:ln w="0"/>
                  <a:effectLst>
                    <a:outerShdw blurRad="38100" dist="19050" dir="2700000" algn="tl" rotWithShape="0">
                      <a:schemeClr val="dk1">
                        <a:alpha val="40000"/>
                      </a:schemeClr>
                    </a:outerShdw>
                  </a:effectLst>
                </a:rPr>
                <a:t>0.01s</a:t>
              </a:r>
            </a:p>
            <a:p>
              <a:r>
                <a:rPr lang="en-US" altLang="zh-CN" sz="3200" b="1" cap="none" spc="0" dirty="0">
                  <a:ln w="0"/>
                  <a:solidFill>
                    <a:srgbClr val="C00000"/>
                  </a:solidFill>
                  <a:effectLst>
                    <a:outerShdw blurRad="38100" dist="19050" dir="2700000" algn="tl" rotWithShape="0">
                      <a:schemeClr val="dk1">
                        <a:alpha val="40000"/>
                      </a:schemeClr>
                    </a:outerShdw>
                  </a:effectLst>
                </a:rPr>
                <a:t>Disc</a:t>
              </a:r>
              <a:r>
                <a:rPr lang="en-US" altLang="zh-CN" sz="3200" b="1" dirty="0">
                  <a:ln w="0"/>
                  <a:solidFill>
                    <a:srgbClr val="C00000"/>
                  </a:solidFill>
                  <a:effectLst>
                    <a:outerShdw blurRad="38100" dist="19050" dir="2700000" algn="tl" rotWithShape="0">
                      <a:schemeClr val="dk1">
                        <a:alpha val="40000"/>
                      </a:schemeClr>
                    </a:outerShdw>
                  </a:effectLst>
                </a:rPr>
                <a:t>rete Method: </a:t>
              </a:r>
              <a:r>
                <a:rPr lang="en-US" altLang="zh-CN" sz="3200" dirty="0">
                  <a:ln w="0"/>
                  <a:effectLst>
                    <a:outerShdw blurRad="38100" dist="19050" dir="2700000" algn="tl" rotWithShape="0">
                      <a:schemeClr val="dk1">
                        <a:alpha val="40000"/>
                      </a:schemeClr>
                    </a:outerShdw>
                  </a:effectLst>
                </a:rPr>
                <a:t>ZOH</a:t>
              </a:r>
              <a:endParaRPr lang="en-US" altLang="zh-CN" sz="3200" cap="none" spc="0" dirty="0">
                <a:ln w="0"/>
                <a:effectLst>
                  <a:outerShdw blurRad="38100" dist="19050" dir="2700000" algn="tl" rotWithShape="0">
                    <a:schemeClr val="dk1">
                      <a:alpha val="40000"/>
                    </a:schemeClr>
                  </a:outerShdw>
                </a:effectLst>
              </a:endParaRPr>
            </a:p>
          </p:txBody>
        </p:sp>
        <p:sp>
          <p:nvSpPr>
            <p:cNvPr id="20" name="Text Box 168">
              <a:extLst>
                <a:ext uri="{FF2B5EF4-FFF2-40B4-BE49-F238E27FC236}">
                  <a16:creationId xmlns:a16="http://schemas.microsoft.com/office/drawing/2014/main" id="{78C1D609-1B86-44A8-B9BD-ABAD87DBB3C9}"/>
                </a:ext>
              </a:extLst>
            </p:cNvPr>
            <p:cNvSpPr txBox="1"/>
            <p:nvPr/>
          </p:nvSpPr>
          <p:spPr>
            <a:xfrm>
              <a:off x="7420161" y="4493116"/>
              <a:ext cx="4210444" cy="36933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Figure-3 Signals</a:t>
              </a:r>
              <a:endParaRPr 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22" name="Group 21">
            <a:extLst>
              <a:ext uri="{FF2B5EF4-FFF2-40B4-BE49-F238E27FC236}">
                <a16:creationId xmlns:a16="http://schemas.microsoft.com/office/drawing/2014/main" id="{3DBF1D40-7727-43B1-B13E-0C897F99CAD6}"/>
              </a:ext>
            </a:extLst>
          </p:cNvPr>
          <p:cNvGrpSpPr/>
          <p:nvPr/>
        </p:nvGrpSpPr>
        <p:grpSpPr>
          <a:xfrm>
            <a:off x="246763" y="98901"/>
            <a:ext cx="6659472" cy="1684021"/>
            <a:chOff x="246763" y="98901"/>
            <a:chExt cx="6659472" cy="1684021"/>
          </a:xfrm>
        </p:grpSpPr>
        <p:pic>
          <p:nvPicPr>
            <p:cNvPr id="17" name="Picture 16">
              <a:extLst>
                <a:ext uri="{FF2B5EF4-FFF2-40B4-BE49-F238E27FC236}">
                  <a16:creationId xmlns:a16="http://schemas.microsoft.com/office/drawing/2014/main" id="{20CC7F04-B400-4FDC-AA75-62A6171B7410}"/>
                </a:ext>
              </a:extLst>
            </p:cNvPr>
            <p:cNvPicPr/>
            <p:nvPr/>
          </p:nvPicPr>
          <p:blipFill>
            <a:blip r:embed="rId12">
              <a:extLst>
                <a:ext uri="{28A0092B-C50C-407E-A947-70E740481C1C}">
                  <a14:useLocalDpi xmlns:a14="http://schemas.microsoft.com/office/drawing/2010/main" val="0"/>
                </a:ext>
              </a:extLst>
            </a:blip>
            <a:stretch>
              <a:fillRect/>
            </a:stretch>
          </p:blipFill>
          <p:spPr>
            <a:xfrm>
              <a:off x="246763" y="98901"/>
              <a:ext cx="6659472" cy="1422682"/>
            </a:xfrm>
            <a:prstGeom prst="rect">
              <a:avLst/>
            </a:prstGeom>
          </p:spPr>
        </p:pic>
        <p:sp>
          <p:nvSpPr>
            <p:cNvPr id="21" name="Text Box 168">
              <a:extLst>
                <a:ext uri="{FF2B5EF4-FFF2-40B4-BE49-F238E27FC236}">
                  <a16:creationId xmlns:a16="http://schemas.microsoft.com/office/drawing/2014/main" id="{C636E0DF-4E36-4E7C-AFB9-D39A466DFCE4}"/>
                </a:ext>
              </a:extLst>
            </p:cNvPr>
            <p:cNvSpPr txBox="1"/>
            <p:nvPr/>
          </p:nvSpPr>
          <p:spPr>
            <a:xfrm>
              <a:off x="515528" y="1413590"/>
              <a:ext cx="5832900" cy="369332"/>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en-US" sz="2400" kern="100" dirty="0">
                  <a:effectLst/>
                  <a:latin typeface="Times New Roman" panose="02020603050405020304" pitchFamily="18" charset="0"/>
                  <a:ea typeface="宋体" panose="02010600030101010101" pitchFamily="2" charset="-122"/>
                  <a:cs typeface="Times New Roman" panose="02020603050405020304" pitchFamily="18" charset="0"/>
                </a:rPr>
                <a:t> Discrete S</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ystem</a:t>
              </a:r>
              <a:endParaRPr 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24" name="Rectangle 23">
            <a:extLst>
              <a:ext uri="{FF2B5EF4-FFF2-40B4-BE49-F238E27FC236}">
                <a16:creationId xmlns:a16="http://schemas.microsoft.com/office/drawing/2014/main" id="{E6FCA0C3-EE3F-4C7F-9BD5-2F7B2E5D6194}"/>
              </a:ext>
            </a:extLst>
          </p:cNvPr>
          <p:cNvSpPr/>
          <p:nvPr/>
        </p:nvSpPr>
        <p:spPr>
          <a:xfrm>
            <a:off x="7420161" y="206034"/>
            <a:ext cx="3688830" cy="1077218"/>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Discretized System</a:t>
            </a:r>
          </a:p>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(Digital Control)</a:t>
            </a:r>
          </a:p>
        </p:txBody>
      </p:sp>
      <p:pic>
        <p:nvPicPr>
          <p:cNvPr id="25" name="Graphic 24" descr="Airplane">
            <a:extLst>
              <a:ext uri="{FF2B5EF4-FFF2-40B4-BE49-F238E27FC236}">
                <a16:creationId xmlns:a16="http://schemas.microsoft.com/office/drawing/2014/main" id="{52254DF9-95F2-4189-AD2B-DBFB0BEF0E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08991" y="72191"/>
            <a:ext cx="852459" cy="852459"/>
          </a:xfrm>
          <a:prstGeom prst="rect">
            <a:avLst/>
          </a:prstGeom>
        </p:spPr>
      </p:pic>
    </p:spTree>
    <p:extLst>
      <p:ext uri="{BB962C8B-B14F-4D97-AF65-F5344CB8AC3E}">
        <p14:creationId xmlns:p14="http://schemas.microsoft.com/office/powerpoint/2010/main" val="4050107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897267" y="1708176"/>
            <a:ext cx="8952753" cy="3416320"/>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Aerodynamic Analysis </a:t>
            </a:r>
          </a:p>
          <a:p>
            <a:r>
              <a:rPr lang="en-US" altLang="zh-CN" sz="4400" b="1" dirty="0">
                <a:solidFill>
                  <a:srgbClr val="C00000"/>
                </a:solidFill>
                <a:effectLst>
                  <a:outerShdw blurRad="38100" dist="38100" dir="2700000" algn="tl">
                    <a:srgbClr val="000000">
                      <a:alpha val="43137"/>
                    </a:srgbClr>
                  </a:outerShdw>
                </a:effectLst>
              </a:rPr>
              <a:t>for </a:t>
            </a:r>
            <a:r>
              <a:rPr lang="en-US" altLang="zh-CN" sz="4400" b="1" i="1" dirty="0">
                <a:solidFill>
                  <a:srgbClr val="C00000"/>
                </a:solidFill>
                <a:effectLst>
                  <a:outerShdw blurRad="38100" dist="38100" dir="2700000" algn="tl">
                    <a:srgbClr val="000000">
                      <a:alpha val="43137"/>
                    </a:srgbClr>
                  </a:outerShdw>
                </a:effectLst>
              </a:rPr>
              <a:t>Sonic Flight</a:t>
            </a:r>
          </a:p>
          <a:p>
            <a:pPr marL="742950" indent="-742950">
              <a:buFont typeface="+mj-ea"/>
              <a:buAutoNum type="circleNumDbPlain"/>
            </a:pPr>
            <a:r>
              <a:rPr lang="en-US" altLang="zh-CN" sz="3200" b="1" dirty="0"/>
              <a:t>FEA in ANSYS</a:t>
            </a:r>
          </a:p>
          <a:p>
            <a:pPr marL="742950" indent="-742950">
              <a:buFont typeface="+mj-ea"/>
              <a:buAutoNum type="circleNumDbPlain"/>
            </a:pPr>
            <a:r>
              <a:rPr lang="en-US" altLang="zh-CN" sz="3200" b="1" dirty="0"/>
              <a:t>CFD &amp; Wind Tunnel Analysis in ANSYS</a:t>
            </a:r>
          </a:p>
          <a:p>
            <a:pPr marL="742950" indent="-742950">
              <a:buFont typeface="+mj-ea"/>
              <a:buAutoNum type="circleNumDbPlain"/>
            </a:pPr>
            <a:r>
              <a:rPr lang="it-IT" altLang="zh-CN" sz="3200" b="1" dirty="0"/>
              <a:t>Aero-coefficient Comparison (Alpha=Beta=0[deg])</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3"/>
          <a:stretch>
            <a:fillRect/>
          </a:stretch>
        </p:blipFill>
        <p:spPr>
          <a:xfrm>
            <a:off x="8940413" y="87948"/>
            <a:ext cx="3170609" cy="800996"/>
          </a:xfrm>
          <a:prstGeom prst="rect">
            <a:avLst/>
          </a:prstGeom>
        </p:spPr>
      </p:pic>
      <p:pic>
        <p:nvPicPr>
          <p:cNvPr id="9" name="Graphic 8" descr="Computer">
            <a:extLst>
              <a:ext uri="{FF2B5EF4-FFF2-40B4-BE49-F238E27FC236}">
                <a16:creationId xmlns:a16="http://schemas.microsoft.com/office/drawing/2014/main" id="{678F4FDF-7271-40A9-AAFA-15E6C88D02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80" y="1969896"/>
            <a:ext cx="1446440" cy="1446440"/>
          </a:xfrm>
          <a:prstGeom prst="rect">
            <a:avLst/>
          </a:prstGeom>
        </p:spPr>
      </p:pic>
      <p:cxnSp>
        <p:nvCxnSpPr>
          <p:cNvPr id="10" name="Straight Connector 9">
            <a:extLst>
              <a:ext uri="{FF2B5EF4-FFF2-40B4-BE49-F238E27FC236}">
                <a16:creationId xmlns:a16="http://schemas.microsoft.com/office/drawing/2014/main" id="{BAD1E12E-4455-4CDA-8798-052A44B9890E}"/>
              </a:ext>
            </a:extLst>
          </p:cNvPr>
          <p:cNvCxnSpPr>
            <a:cxnSpLocks/>
          </p:cNvCxnSpPr>
          <p:nvPr/>
        </p:nvCxnSpPr>
        <p:spPr>
          <a:xfrm flipH="1" flipV="1">
            <a:off x="2255849" y="2059155"/>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573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9">
            <a:extLst>
              <a:ext uri="{FF2B5EF4-FFF2-40B4-BE49-F238E27FC236}">
                <a16:creationId xmlns:a16="http://schemas.microsoft.com/office/drawing/2014/main" id="{838A2D3F-5607-4F7A-B55D-38EA970AD510}"/>
              </a:ext>
            </a:extLst>
          </p:cNvPr>
          <p:cNvGraphicFramePr>
            <a:graphicFrameLocks noGrp="1"/>
          </p:cNvGraphicFramePr>
          <p:nvPr>
            <p:extLst>
              <p:ext uri="{D42A27DB-BD31-4B8C-83A1-F6EECF244321}">
                <p14:modId xmlns:p14="http://schemas.microsoft.com/office/powerpoint/2010/main" val="2673537152"/>
              </p:ext>
            </p:extLst>
          </p:nvPr>
        </p:nvGraphicFramePr>
        <p:xfrm>
          <a:off x="1102448" y="693187"/>
          <a:ext cx="3671874" cy="2294915"/>
        </p:xfrm>
        <a:graphic>
          <a:graphicData uri="http://schemas.openxmlformats.org/drawingml/2006/table">
            <a:tbl>
              <a:tblPr firstRow="1" bandRow="1">
                <a:tableStyleId>{5C22544A-7EE6-4342-B048-85BDC9FD1C3A}</a:tableStyleId>
              </a:tblPr>
              <a:tblGrid>
                <a:gridCol w="2336761">
                  <a:extLst>
                    <a:ext uri="{9D8B030D-6E8A-4147-A177-3AD203B41FA5}">
                      <a16:colId xmlns:a16="http://schemas.microsoft.com/office/drawing/2014/main" val="2347203692"/>
                    </a:ext>
                  </a:extLst>
                </a:gridCol>
                <a:gridCol w="1335113">
                  <a:extLst>
                    <a:ext uri="{9D8B030D-6E8A-4147-A177-3AD203B41FA5}">
                      <a16:colId xmlns:a16="http://schemas.microsoft.com/office/drawing/2014/main" val="1348118836"/>
                    </a:ext>
                  </a:extLst>
                </a:gridCol>
              </a:tblGrid>
              <a:tr h="458983">
                <a:tc>
                  <a:txBody>
                    <a:bodyPr/>
                    <a:lstStyle/>
                    <a:p>
                      <a:pPr algn="ctr"/>
                      <a:r>
                        <a:rPr lang="en-US" altLang="zh-CN" dirty="0"/>
                        <a:t>Model Name</a:t>
                      </a:r>
                      <a:endParaRPr lang="zh-CN" altLang="en-US" dirty="0"/>
                    </a:p>
                  </a:txBody>
                  <a:tcPr/>
                </a:tc>
                <a:tc>
                  <a:txBody>
                    <a:bodyPr/>
                    <a:lstStyle/>
                    <a:p>
                      <a:pPr algn="ctr"/>
                      <a:r>
                        <a:rPr lang="en-US" altLang="zh-CN" dirty="0"/>
                        <a:t>ASW28</a:t>
                      </a:r>
                      <a:endParaRPr lang="zh-CN" altLang="en-US" dirty="0"/>
                    </a:p>
                  </a:txBody>
                  <a:tcPr/>
                </a:tc>
                <a:extLst>
                  <a:ext uri="{0D108BD9-81ED-4DB2-BD59-A6C34878D82A}">
                    <a16:rowId xmlns:a16="http://schemas.microsoft.com/office/drawing/2014/main" val="2684167920"/>
                  </a:ext>
                </a:extLst>
              </a:tr>
              <a:tr h="458983">
                <a:tc>
                  <a:txBody>
                    <a:bodyPr/>
                    <a:lstStyle/>
                    <a:p>
                      <a:pPr algn="ctr"/>
                      <a:r>
                        <a:rPr lang="en-US" altLang="zh-CN" b="1" dirty="0"/>
                        <a:t>Velocity(m/s)</a:t>
                      </a:r>
                      <a:endParaRPr lang="zh-CN" altLang="en-US" b="1" dirty="0"/>
                    </a:p>
                  </a:txBody>
                  <a:tcPr/>
                </a:tc>
                <a:tc>
                  <a:txBody>
                    <a:bodyPr/>
                    <a:lstStyle/>
                    <a:p>
                      <a:pPr algn="ctr"/>
                      <a:r>
                        <a:rPr lang="en-US" altLang="zh-CN" b="1" dirty="0"/>
                        <a:t>400</a:t>
                      </a:r>
                      <a:endParaRPr lang="zh-CN" altLang="en-US" b="1" dirty="0"/>
                    </a:p>
                  </a:txBody>
                  <a:tcPr/>
                </a:tc>
                <a:extLst>
                  <a:ext uri="{0D108BD9-81ED-4DB2-BD59-A6C34878D82A}">
                    <a16:rowId xmlns:a16="http://schemas.microsoft.com/office/drawing/2014/main" val="1871642344"/>
                  </a:ext>
                </a:extLst>
              </a:tr>
              <a:tr h="458983">
                <a:tc>
                  <a:txBody>
                    <a:bodyPr/>
                    <a:lstStyle/>
                    <a:p>
                      <a:pPr algn="ctr"/>
                      <a:r>
                        <a:rPr lang="en-US" altLang="zh-CN" sz="1800" b="1" kern="1200" dirty="0">
                          <a:solidFill>
                            <a:schemeClr val="dk1"/>
                          </a:solidFill>
                          <a:effectLst/>
                          <a:latin typeface="+mn-lt"/>
                          <a:ea typeface="+mn-ea"/>
                          <a:cs typeface="+mn-cs"/>
                        </a:rPr>
                        <a:t>Temperature(</a:t>
                      </a:r>
                      <a:r>
                        <a:rPr lang="zh-CN" altLang="zh-CN" sz="1800" b="1" kern="1200" dirty="0">
                          <a:solidFill>
                            <a:schemeClr val="dk1"/>
                          </a:solidFill>
                          <a:effectLst/>
                          <a:latin typeface="+mn-lt"/>
                          <a:ea typeface="+mn-ea"/>
                          <a:cs typeface="+mn-cs"/>
                        </a:rPr>
                        <a:t>º</a:t>
                      </a:r>
                      <a:r>
                        <a:rPr lang="en-US" altLang="zh-CN" sz="1800" b="1" kern="1200" dirty="0">
                          <a:solidFill>
                            <a:schemeClr val="dk1"/>
                          </a:solidFill>
                          <a:effectLst/>
                          <a:latin typeface="+mn-lt"/>
                          <a:ea typeface="+mn-ea"/>
                          <a:cs typeface="+mn-cs"/>
                        </a:rPr>
                        <a:t>F)</a:t>
                      </a:r>
                      <a:endParaRPr lang="zh-CN" altLang="en-US" b="1" dirty="0"/>
                    </a:p>
                  </a:txBody>
                  <a:tcPr/>
                </a:tc>
                <a:tc>
                  <a:txBody>
                    <a:bodyPr/>
                    <a:lstStyle/>
                    <a:p>
                      <a:pPr algn="ctr"/>
                      <a:r>
                        <a:rPr lang="en-US" altLang="zh-CN" b="1" dirty="0"/>
                        <a:t>77</a:t>
                      </a:r>
                      <a:endParaRPr lang="zh-CN" altLang="en-US" b="1" dirty="0"/>
                    </a:p>
                  </a:txBody>
                  <a:tcPr/>
                </a:tc>
                <a:extLst>
                  <a:ext uri="{0D108BD9-81ED-4DB2-BD59-A6C34878D82A}">
                    <a16:rowId xmlns:a16="http://schemas.microsoft.com/office/drawing/2014/main" val="2787288036"/>
                  </a:ext>
                </a:extLst>
              </a:tr>
              <a:tr h="458983">
                <a:tc>
                  <a:txBody>
                    <a:bodyPr/>
                    <a:lstStyle/>
                    <a:p>
                      <a:pPr algn="ctr"/>
                      <a:r>
                        <a:rPr lang="en-US" altLang="zh-CN" b="1" dirty="0"/>
                        <a:t>Altitude(m)</a:t>
                      </a:r>
                      <a:endParaRPr lang="zh-CN" altLang="en-US" b="1" dirty="0"/>
                    </a:p>
                  </a:txBody>
                  <a:tcPr/>
                </a:tc>
                <a:tc>
                  <a:txBody>
                    <a:bodyPr/>
                    <a:lstStyle/>
                    <a:p>
                      <a:pPr algn="ctr"/>
                      <a:r>
                        <a:rPr lang="en-US" altLang="zh-CN" b="1" dirty="0"/>
                        <a:t>1000</a:t>
                      </a:r>
                      <a:endParaRPr lang="zh-CN" altLang="en-US" b="1" dirty="0"/>
                    </a:p>
                  </a:txBody>
                  <a:tcPr/>
                </a:tc>
                <a:extLst>
                  <a:ext uri="{0D108BD9-81ED-4DB2-BD59-A6C34878D82A}">
                    <a16:rowId xmlns:a16="http://schemas.microsoft.com/office/drawing/2014/main" val="3871666951"/>
                  </a:ext>
                </a:extLst>
              </a:tr>
              <a:tr h="458983">
                <a:tc>
                  <a:txBody>
                    <a:bodyPr/>
                    <a:lstStyle/>
                    <a:p>
                      <a:pPr algn="ctr"/>
                      <a:r>
                        <a:rPr lang="en-US" altLang="zh-CN" b="1" dirty="0"/>
                        <a:t>Air Density(kg/m^3)</a:t>
                      </a:r>
                      <a:endParaRPr lang="zh-CN" altLang="en-US" b="1" dirty="0"/>
                    </a:p>
                  </a:txBody>
                  <a:tcPr/>
                </a:tc>
                <a:tc>
                  <a:txBody>
                    <a:bodyPr/>
                    <a:lstStyle/>
                    <a:p>
                      <a:pPr algn="ctr"/>
                      <a:r>
                        <a:rPr lang="en-US" altLang="zh-CN" b="1" dirty="0"/>
                        <a:t>1.074</a:t>
                      </a:r>
                      <a:endParaRPr lang="zh-CN" altLang="en-US" b="1" dirty="0"/>
                    </a:p>
                  </a:txBody>
                  <a:tcPr/>
                </a:tc>
                <a:extLst>
                  <a:ext uri="{0D108BD9-81ED-4DB2-BD59-A6C34878D82A}">
                    <a16:rowId xmlns:a16="http://schemas.microsoft.com/office/drawing/2014/main" val="1450769260"/>
                  </a:ext>
                </a:extLst>
              </a:tr>
            </a:tbl>
          </a:graphicData>
        </a:graphic>
      </p:graphicFrame>
      <p:pic>
        <p:nvPicPr>
          <p:cNvPr id="21" name="Graphic 20" descr="Computer">
            <a:extLst>
              <a:ext uri="{FF2B5EF4-FFF2-40B4-BE49-F238E27FC236}">
                <a16:creationId xmlns:a16="http://schemas.microsoft.com/office/drawing/2014/main" id="{538EEEC2-CBFE-4C32-BC24-3FC10FFE2C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133" y="-21015"/>
            <a:ext cx="790522" cy="790522"/>
          </a:xfrm>
          <a:prstGeom prst="rect">
            <a:avLst/>
          </a:prstGeom>
        </p:spPr>
      </p:pic>
      <p:sp>
        <p:nvSpPr>
          <p:cNvPr id="15" name="Rectangle 14">
            <a:extLst>
              <a:ext uri="{FF2B5EF4-FFF2-40B4-BE49-F238E27FC236}">
                <a16:creationId xmlns:a16="http://schemas.microsoft.com/office/drawing/2014/main" id="{69A4CB64-A182-4C4E-A03E-A9509F124388}"/>
              </a:ext>
            </a:extLst>
          </p:cNvPr>
          <p:cNvSpPr/>
          <p:nvPr/>
        </p:nvSpPr>
        <p:spPr>
          <a:xfrm>
            <a:off x="1062655" y="81858"/>
            <a:ext cx="6904455"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The Aerodynamic Analysis in ANSYS</a:t>
            </a:r>
          </a:p>
        </p:txBody>
      </p:sp>
      <p:grpSp>
        <p:nvGrpSpPr>
          <p:cNvPr id="9" name="Group 8">
            <a:extLst>
              <a:ext uri="{FF2B5EF4-FFF2-40B4-BE49-F238E27FC236}">
                <a16:creationId xmlns:a16="http://schemas.microsoft.com/office/drawing/2014/main" id="{D1392B3C-34F6-495F-8BFF-47B556AEA59F}"/>
              </a:ext>
            </a:extLst>
          </p:cNvPr>
          <p:cNvGrpSpPr/>
          <p:nvPr/>
        </p:nvGrpSpPr>
        <p:grpSpPr>
          <a:xfrm>
            <a:off x="5106645" y="374245"/>
            <a:ext cx="6777101" cy="3324117"/>
            <a:chOff x="5106645" y="479536"/>
            <a:chExt cx="6777101" cy="3324117"/>
          </a:xfrm>
        </p:grpSpPr>
        <p:grpSp>
          <p:nvGrpSpPr>
            <p:cNvPr id="14" name="Group 13">
              <a:extLst>
                <a:ext uri="{FF2B5EF4-FFF2-40B4-BE49-F238E27FC236}">
                  <a16:creationId xmlns:a16="http://schemas.microsoft.com/office/drawing/2014/main" id="{2897407D-A34C-470E-AF1B-BFEBC7557DF3}"/>
                </a:ext>
              </a:extLst>
            </p:cNvPr>
            <p:cNvGrpSpPr/>
            <p:nvPr/>
          </p:nvGrpSpPr>
          <p:grpSpPr>
            <a:xfrm>
              <a:off x="5106645" y="479536"/>
              <a:ext cx="6777101" cy="2862452"/>
              <a:chOff x="4987706" y="985938"/>
              <a:chExt cx="6533075" cy="2581996"/>
            </a:xfrm>
          </p:grpSpPr>
          <p:pic>
            <p:nvPicPr>
              <p:cNvPr id="11" name="Picture 10">
                <a:extLst>
                  <a:ext uri="{FF2B5EF4-FFF2-40B4-BE49-F238E27FC236}">
                    <a16:creationId xmlns:a16="http://schemas.microsoft.com/office/drawing/2014/main" id="{BE30923F-4A27-418F-B243-14B348C23FEA}"/>
                  </a:ext>
                </a:extLst>
              </p:cNvPr>
              <p:cNvPicPr/>
              <p:nvPr/>
            </p:nvPicPr>
            <p:blipFill>
              <a:blip r:embed="rId5">
                <a:extLst>
                  <a:ext uri="{28A0092B-C50C-407E-A947-70E740481C1C}">
                    <a14:useLocalDpi xmlns:a14="http://schemas.microsoft.com/office/drawing/2010/main" val="0"/>
                  </a:ext>
                </a:extLst>
              </a:blip>
              <a:stretch>
                <a:fillRect/>
              </a:stretch>
            </p:blipFill>
            <p:spPr>
              <a:xfrm>
                <a:off x="8392561" y="985938"/>
                <a:ext cx="3128220" cy="2394674"/>
              </a:xfrm>
              <a:prstGeom prst="rect">
                <a:avLst/>
              </a:prstGeom>
            </p:spPr>
          </p:pic>
          <p:pic>
            <p:nvPicPr>
              <p:cNvPr id="12" name="Picture 11">
                <a:extLst>
                  <a:ext uri="{FF2B5EF4-FFF2-40B4-BE49-F238E27FC236}">
                    <a16:creationId xmlns:a16="http://schemas.microsoft.com/office/drawing/2014/main" id="{B596D41B-4157-4771-8623-2FF710BBCD84}"/>
                  </a:ext>
                </a:extLst>
              </p:cNvPr>
              <p:cNvPicPr/>
              <p:nvPr/>
            </p:nvPicPr>
            <p:blipFill rotWithShape="1">
              <a:blip r:embed="rId6" cstate="print">
                <a:extLst>
                  <a:ext uri="{28A0092B-C50C-407E-A947-70E740481C1C}">
                    <a14:useLocalDpi xmlns:a14="http://schemas.microsoft.com/office/drawing/2010/main" val="0"/>
                  </a:ext>
                </a:extLst>
              </a:blip>
              <a:srcRect l="3251"/>
              <a:stretch/>
            </p:blipFill>
            <p:spPr>
              <a:xfrm>
                <a:off x="4987706" y="1235579"/>
                <a:ext cx="3222625" cy="2332355"/>
              </a:xfrm>
              <a:prstGeom prst="rect">
                <a:avLst/>
              </a:prstGeom>
            </p:spPr>
          </p:pic>
        </p:grpSp>
        <p:sp>
          <p:nvSpPr>
            <p:cNvPr id="2" name="Rectangle 1">
              <a:extLst>
                <a:ext uri="{FF2B5EF4-FFF2-40B4-BE49-F238E27FC236}">
                  <a16:creationId xmlns:a16="http://schemas.microsoft.com/office/drawing/2014/main" id="{76568327-A1D7-4891-B049-D36761C5DEE7}"/>
                </a:ext>
              </a:extLst>
            </p:cNvPr>
            <p:cNvSpPr/>
            <p:nvPr/>
          </p:nvSpPr>
          <p:spPr>
            <a:xfrm>
              <a:off x="7047328" y="3341988"/>
              <a:ext cx="4451860"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Finite Element Analysis(FEA)</a:t>
              </a:r>
              <a:endParaRPr lang="zh-CN" altLang="en-US" sz="2400" dirty="0"/>
            </a:p>
          </p:txBody>
        </p:sp>
      </p:grpSp>
      <p:grpSp>
        <p:nvGrpSpPr>
          <p:cNvPr id="13" name="Group 12">
            <a:extLst>
              <a:ext uri="{FF2B5EF4-FFF2-40B4-BE49-F238E27FC236}">
                <a16:creationId xmlns:a16="http://schemas.microsoft.com/office/drawing/2014/main" id="{7EA62556-FBA8-4321-B84E-5C6263740583}"/>
              </a:ext>
            </a:extLst>
          </p:cNvPr>
          <p:cNvGrpSpPr/>
          <p:nvPr/>
        </p:nvGrpSpPr>
        <p:grpSpPr>
          <a:xfrm>
            <a:off x="749546" y="3161096"/>
            <a:ext cx="10911850" cy="3571907"/>
            <a:chOff x="769857" y="2953427"/>
            <a:chExt cx="10911850" cy="3571907"/>
          </a:xfrm>
        </p:grpSpPr>
        <p:grpSp>
          <p:nvGrpSpPr>
            <p:cNvPr id="18" name="Group 17">
              <a:extLst>
                <a:ext uri="{FF2B5EF4-FFF2-40B4-BE49-F238E27FC236}">
                  <a16:creationId xmlns:a16="http://schemas.microsoft.com/office/drawing/2014/main" id="{2102F376-14B0-4E45-AE52-9355A534A771}"/>
                </a:ext>
              </a:extLst>
            </p:cNvPr>
            <p:cNvGrpSpPr/>
            <p:nvPr/>
          </p:nvGrpSpPr>
          <p:grpSpPr>
            <a:xfrm>
              <a:off x="897447" y="3443723"/>
              <a:ext cx="10784260" cy="3081611"/>
              <a:chOff x="439531" y="3719372"/>
              <a:chExt cx="10784260" cy="3081611"/>
            </a:xfrm>
          </p:grpSpPr>
          <p:grpSp>
            <p:nvGrpSpPr>
              <p:cNvPr id="3" name="Group 2">
                <a:extLst>
                  <a:ext uri="{FF2B5EF4-FFF2-40B4-BE49-F238E27FC236}">
                    <a16:creationId xmlns:a16="http://schemas.microsoft.com/office/drawing/2014/main" id="{3F7BE801-94BF-483D-A7AD-570BDDB42FC4}"/>
                  </a:ext>
                </a:extLst>
              </p:cNvPr>
              <p:cNvGrpSpPr/>
              <p:nvPr/>
            </p:nvGrpSpPr>
            <p:grpSpPr>
              <a:xfrm>
                <a:off x="439531" y="3719372"/>
                <a:ext cx="10784260" cy="3081611"/>
                <a:chOff x="2899507" y="592990"/>
                <a:chExt cx="5834747" cy="1999736"/>
              </a:xfrm>
            </p:grpSpPr>
            <p:grpSp>
              <p:nvGrpSpPr>
                <p:cNvPr id="5" name="Group 4">
                  <a:extLst>
                    <a:ext uri="{FF2B5EF4-FFF2-40B4-BE49-F238E27FC236}">
                      <a16:creationId xmlns:a16="http://schemas.microsoft.com/office/drawing/2014/main" id="{CF74169D-58B7-4C61-9601-64452D4D9F12}"/>
                    </a:ext>
                  </a:extLst>
                </p:cNvPr>
                <p:cNvGrpSpPr/>
                <p:nvPr/>
              </p:nvGrpSpPr>
              <p:grpSpPr>
                <a:xfrm>
                  <a:off x="2899507" y="592990"/>
                  <a:ext cx="5834747" cy="1999736"/>
                  <a:chOff x="2899849" y="592990"/>
                  <a:chExt cx="5835435" cy="1999736"/>
                </a:xfrm>
              </p:grpSpPr>
              <p:pic>
                <p:nvPicPr>
                  <p:cNvPr id="7" name="Picture 6">
                    <a:extLst>
                      <a:ext uri="{FF2B5EF4-FFF2-40B4-BE49-F238E27FC236}">
                        <a16:creationId xmlns:a16="http://schemas.microsoft.com/office/drawing/2014/main" id="{73FF81CC-CF08-4EFC-B22A-89AAA3A149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9849" y="592990"/>
                    <a:ext cx="3222156" cy="1999736"/>
                  </a:xfrm>
                  <a:prstGeom prst="rect">
                    <a:avLst/>
                  </a:prstGeom>
                </p:spPr>
              </p:pic>
              <p:pic>
                <p:nvPicPr>
                  <p:cNvPr id="8" name="Picture 7">
                    <a:extLst>
                      <a:ext uri="{FF2B5EF4-FFF2-40B4-BE49-F238E27FC236}">
                        <a16:creationId xmlns:a16="http://schemas.microsoft.com/office/drawing/2014/main" id="{E19C74EE-AD9F-4EAB-8799-E3A582B81CE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8213" r="11340" b="3908"/>
                  <a:stretch/>
                </p:blipFill>
                <p:spPr>
                  <a:xfrm>
                    <a:off x="6870778" y="708227"/>
                    <a:ext cx="1864506" cy="1861166"/>
                  </a:xfrm>
                  <a:prstGeom prst="rect">
                    <a:avLst/>
                  </a:prstGeom>
                </p:spPr>
              </p:pic>
            </p:grpSp>
            <p:sp>
              <p:nvSpPr>
                <p:cNvPr id="6" name="Arrow: Right 5">
                  <a:extLst>
                    <a:ext uri="{FF2B5EF4-FFF2-40B4-BE49-F238E27FC236}">
                      <a16:creationId xmlns:a16="http://schemas.microsoft.com/office/drawing/2014/main" id="{516688B5-2078-42B5-BE04-4DB2CE256ECB}"/>
                    </a:ext>
                  </a:extLst>
                </p:cNvPr>
                <p:cNvSpPr/>
                <p:nvPr/>
              </p:nvSpPr>
              <p:spPr>
                <a:xfrm rot="19599452">
                  <a:off x="3567199" y="1878004"/>
                  <a:ext cx="395744" cy="25425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 name="Arrow: Right 3">
                <a:extLst>
                  <a:ext uri="{FF2B5EF4-FFF2-40B4-BE49-F238E27FC236}">
                    <a16:creationId xmlns:a16="http://schemas.microsoft.com/office/drawing/2014/main" id="{05B3DA0F-060F-4BC0-9E0C-6A823187C3FD}"/>
                  </a:ext>
                </a:extLst>
              </p:cNvPr>
              <p:cNvSpPr/>
              <p:nvPr/>
            </p:nvSpPr>
            <p:spPr>
              <a:xfrm rot="7842290">
                <a:off x="2280649" y="4109835"/>
                <a:ext cx="709636" cy="3323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7" name="Rectangle 16">
              <a:extLst>
                <a:ext uri="{FF2B5EF4-FFF2-40B4-BE49-F238E27FC236}">
                  <a16:creationId xmlns:a16="http://schemas.microsoft.com/office/drawing/2014/main" id="{FC9B4361-EA44-4D0F-B204-D49CFDEE63D3}"/>
                </a:ext>
              </a:extLst>
            </p:cNvPr>
            <p:cNvSpPr/>
            <p:nvPr/>
          </p:nvSpPr>
          <p:spPr>
            <a:xfrm>
              <a:off x="769857" y="2953427"/>
              <a:ext cx="3454792"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Pressure Distribution</a:t>
              </a:r>
              <a:endParaRPr lang="zh-CN" altLang="en-US" sz="2400" dirty="0"/>
            </a:p>
          </p:txBody>
        </p:sp>
        <p:sp>
          <p:nvSpPr>
            <p:cNvPr id="10" name="Rectangle 9">
              <a:extLst>
                <a:ext uri="{FF2B5EF4-FFF2-40B4-BE49-F238E27FC236}">
                  <a16:creationId xmlns:a16="http://schemas.microsoft.com/office/drawing/2014/main" id="{0D1552BD-4D85-42DC-A4D6-2838F25A4056}"/>
                </a:ext>
              </a:extLst>
            </p:cNvPr>
            <p:cNvSpPr/>
            <p:nvPr/>
          </p:nvSpPr>
          <p:spPr>
            <a:xfrm>
              <a:off x="7020302" y="3698362"/>
              <a:ext cx="1787669" cy="369332"/>
            </a:xfrm>
            <a:prstGeom prst="rect">
              <a:avLst/>
            </a:prstGeom>
          </p:spPr>
          <p:txBody>
            <a:bodyPr wrap="none">
              <a:spAutoFit/>
            </a:bodyPr>
            <a:lstStyle/>
            <a:p>
              <a:r>
                <a:rPr lang="en-US" altLang="zh-CN" b="1" dirty="0">
                  <a:latin typeface="Arial" panose="020B0604020202020204" pitchFamily="34" charset="0"/>
                </a:rPr>
                <a:t>Cephalic Cone</a:t>
              </a:r>
              <a:endParaRPr lang="zh-CN" altLang="en-US" b="1" dirty="0"/>
            </a:p>
          </p:txBody>
        </p:sp>
      </p:grpSp>
    </p:spTree>
    <p:extLst>
      <p:ext uri="{BB962C8B-B14F-4D97-AF65-F5344CB8AC3E}">
        <p14:creationId xmlns:p14="http://schemas.microsoft.com/office/powerpoint/2010/main" val="1050533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32" descr="Computer">
            <a:extLst>
              <a:ext uri="{FF2B5EF4-FFF2-40B4-BE49-F238E27FC236}">
                <a16:creationId xmlns:a16="http://schemas.microsoft.com/office/drawing/2014/main" id="{09084CC3-44B6-4C06-9A07-D3DD2E31E3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133" y="-21015"/>
            <a:ext cx="790522" cy="790522"/>
          </a:xfrm>
          <a:prstGeom prst="rect">
            <a:avLst/>
          </a:prstGeom>
        </p:spPr>
      </p:pic>
      <p:sp>
        <p:nvSpPr>
          <p:cNvPr id="10" name="Rectangle 9">
            <a:extLst>
              <a:ext uri="{FF2B5EF4-FFF2-40B4-BE49-F238E27FC236}">
                <a16:creationId xmlns:a16="http://schemas.microsoft.com/office/drawing/2014/main" id="{05D4A7F4-F5BB-4116-B149-C33097E8E85F}"/>
              </a:ext>
            </a:extLst>
          </p:cNvPr>
          <p:cNvSpPr/>
          <p:nvPr/>
        </p:nvSpPr>
        <p:spPr>
          <a:xfrm>
            <a:off x="1062655" y="83677"/>
            <a:ext cx="7334059"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Wind Tunnel &amp; CFD Analysis in ANSYS</a:t>
            </a:r>
          </a:p>
        </p:txBody>
      </p:sp>
      <p:grpSp>
        <p:nvGrpSpPr>
          <p:cNvPr id="12" name="Group 11">
            <a:extLst>
              <a:ext uri="{FF2B5EF4-FFF2-40B4-BE49-F238E27FC236}">
                <a16:creationId xmlns:a16="http://schemas.microsoft.com/office/drawing/2014/main" id="{F7597CDA-9101-4719-968D-1830A585AA86}"/>
              </a:ext>
            </a:extLst>
          </p:cNvPr>
          <p:cNvGrpSpPr/>
          <p:nvPr/>
        </p:nvGrpSpPr>
        <p:grpSpPr>
          <a:xfrm>
            <a:off x="155941" y="1782822"/>
            <a:ext cx="11686480" cy="4840999"/>
            <a:chOff x="177456" y="1320243"/>
            <a:chExt cx="11686480" cy="4840999"/>
          </a:xfrm>
        </p:grpSpPr>
        <p:grpSp>
          <p:nvGrpSpPr>
            <p:cNvPr id="11" name="Group 10">
              <a:extLst>
                <a:ext uri="{FF2B5EF4-FFF2-40B4-BE49-F238E27FC236}">
                  <a16:creationId xmlns:a16="http://schemas.microsoft.com/office/drawing/2014/main" id="{D25A1546-2DDC-41C6-8AC4-CFEC43DF0D17}"/>
                </a:ext>
              </a:extLst>
            </p:cNvPr>
            <p:cNvGrpSpPr/>
            <p:nvPr/>
          </p:nvGrpSpPr>
          <p:grpSpPr>
            <a:xfrm>
              <a:off x="177456" y="1320243"/>
              <a:ext cx="11686480" cy="4840999"/>
              <a:chOff x="177456" y="1320243"/>
              <a:chExt cx="11686480" cy="4840999"/>
            </a:xfrm>
          </p:grpSpPr>
          <p:grpSp>
            <p:nvGrpSpPr>
              <p:cNvPr id="2" name="Group 1">
                <a:extLst>
                  <a:ext uri="{FF2B5EF4-FFF2-40B4-BE49-F238E27FC236}">
                    <a16:creationId xmlns:a16="http://schemas.microsoft.com/office/drawing/2014/main" id="{234B89C6-E700-4EF3-86DF-47CF1FA9D8D3}"/>
                  </a:ext>
                </a:extLst>
              </p:cNvPr>
              <p:cNvGrpSpPr/>
              <p:nvPr/>
            </p:nvGrpSpPr>
            <p:grpSpPr>
              <a:xfrm>
                <a:off x="177456" y="1320243"/>
                <a:ext cx="11686480" cy="4840999"/>
                <a:chOff x="-107905" y="0"/>
                <a:chExt cx="7067739" cy="2532311"/>
              </a:xfrm>
            </p:grpSpPr>
            <p:grpSp>
              <p:nvGrpSpPr>
                <p:cNvPr id="3" name="Group 2">
                  <a:extLst>
                    <a:ext uri="{FF2B5EF4-FFF2-40B4-BE49-F238E27FC236}">
                      <a16:creationId xmlns:a16="http://schemas.microsoft.com/office/drawing/2014/main" id="{F26423B0-D83E-420D-8306-A63F75CD2FB7}"/>
                    </a:ext>
                  </a:extLst>
                </p:cNvPr>
                <p:cNvGrpSpPr/>
                <p:nvPr/>
              </p:nvGrpSpPr>
              <p:grpSpPr>
                <a:xfrm>
                  <a:off x="-107905" y="0"/>
                  <a:ext cx="7067739" cy="2220495"/>
                  <a:chOff x="-107905" y="0"/>
                  <a:chExt cx="7067739" cy="2220495"/>
                </a:xfrm>
              </p:grpSpPr>
              <p:pic>
                <p:nvPicPr>
                  <p:cNvPr id="5" name="Picture 4">
                    <a:extLst>
                      <a:ext uri="{FF2B5EF4-FFF2-40B4-BE49-F238E27FC236}">
                        <a16:creationId xmlns:a16="http://schemas.microsoft.com/office/drawing/2014/main" id="{F9A9215D-05F5-46B0-8D99-68E841B0705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797"/>
                  <a:stretch/>
                </p:blipFill>
                <p:spPr bwMode="auto">
                  <a:xfrm>
                    <a:off x="-107905" y="56264"/>
                    <a:ext cx="3176270" cy="213169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8C273A50-7B29-4BF4-9C77-1A41442B7D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0479" y="0"/>
                    <a:ext cx="3729355" cy="695325"/>
                  </a:xfrm>
                  <a:prstGeom prst="rect">
                    <a:avLst/>
                  </a:prstGeom>
                </p:spPr>
              </p:pic>
              <p:pic>
                <p:nvPicPr>
                  <p:cNvPr id="7" name="Picture 6">
                    <a:extLst>
                      <a:ext uri="{FF2B5EF4-FFF2-40B4-BE49-F238E27FC236}">
                        <a16:creationId xmlns:a16="http://schemas.microsoft.com/office/drawing/2014/main" id="{27BF3266-2403-4E9C-9DA2-A354A9E500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6495" y="776037"/>
                    <a:ext cx="3723005" cy="692150"/>
                  </a:xfrm>
                  <a:prstGeom prst="rect">
                    <a:avLst/>
                  </a:prstGeom>
                </p:spPr>
              </p:pic>
              <p:pic>
                <p:nvPicPr>
                  <p:cNvPr id="8" name="Picture 7">
                    <a:extLst>
                      <a:ext uri="{FF2B5EF4-FFF2-40B4-BE49-F238E27FC236}">
                        <a16:creationId xmlns:a16="http://schemas.microsoft.com/office/drawing/2014/main" id="{4365AC5C-BA1C-469B-B676-24E6CF7457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48527" y="1521995"/>
                    <a:ext cx="3691255" cy="698500"/>
                  </a:xfrm>
                  <a:prstGeom prst="rect">
                    <a:avLst/>
                  </a:prstGeom>
                </p:spPr>
              </p:pic>
            </p:grpSp>
            <p:sp>
              <p:nvSpPr>
                <p:cNvPr id="4" name="Text Box 280">
                  <a:extLst>
                    <a:ext uri="{FF2B5EF4-FFF2-40B4-BE49-F238E27FC236}">
                      <a16:creationId xmlns:a16="http://schemas.microsoft.com/office/drawing/2014/main" id="{A3BDA2FD-CB75-4FB4-9DD1-237996253831}"/>
                    </a:ext>
                  </a:extLst>
                </p:cNvPr>
                <p:cNvSpPr txBox="1"/>
                <p:nvPr/>
              </p:nvSpPr>
              <p:spPr>
                <a:xfrm>
                  <a:off x="427445" y="2371314"/>
                  <a:ext cx="6196429" cy="160997"/>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Figure</a:t>
                  </a:r>
                  <a:r>
                    <a:rPr lang="en-US" sz="2000" kern="100" dirty="0">
                      <a:latin typeface="Times New Roman" panose="02020603050405020304" pitchFamily="18" charset="0"/>
                      <a:ea typeface="宋体" panose="02010600030101010101" pitchFamily="2" charset="-122"/>
                      <a:cs typeface="Times New Roman" panose="02020603050405020304" pitchFamily="18" charset="0"/>
                    </a:rPr>
                    <a:t>. </a:t>
                  </a:r>
                  <a:r>
                    <a:rPr lang="en-US" sz="2000" kern="100" dirty="0">
                      <a:effectLst/>
                      <a:latin typeface="Times New Roman" panose="02020603050405020304" pitchFamily="18" charset="0"/>
                      <a:ea typeface="宋体" panose="02010600030101010101" pitchFamily="2" charset="-122"/>
                      <a:cs typeface="Times New Roman" panose="02020603050405020304" pitchFamily="18" charset="0"/>
                    </a:rPr>
                    <a:t>Velocity Contour (left); [u; v; w] in Longitudinal Symmetry Plane</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9" name="Arrow: Right 8">
                <a:extLst>
                  <a:ext uri="{FF2B5EF4-FFF2-40B4-BE49-F238E27FC236}">
                    <a16:creationId xmlns:a16="http://schemas.microsoft.com/office/drawing/2014/main" id="{23171C28-85FF-4BF7-BB1B-864773C8ACD0}"/>
                  </a:ext>
                </a:extLst>
              </p:cNvPr>
              <p:cNvSpPr/>
              <p:nvPr/>
            </p:nvSpPr>
            <p:spPr>
              <a:xfrm rot="6895846">
                <a:off x="2841472" y="2493505"/>
                <a:ext cx="774551" cy="31197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ectangle 12">
              <a:extLst>
                <a:ext uri="{FF2B5EF4-FFF2-40B4-BE49-F238E27FC236}">
                  <a16:creationId xmlns:a16="http://schemas.microsoft.com/office/drawing/2014/main" id="{9FE8F0C2-0580-4EE2-9659-8C1426D77CB9}"/>
                </a:ext>
              </a:extLst>
            </p:cNvPr>
            <p:cNvSpPr/>
            <p:nvPr/>
          </p:nvSpPr>
          <p:spPr>
            <a:xfrm>
              <a:off x="8133039" y="1455690"/>
              <a:ext cx="1672253" cy="461665"/>
            </a:xfrm>
            <a:prstGeom prst="rect">
              <a:avLst/>
            </a:prstGeom>
          </p:spPr>
          <p:txBody>
            <a:bodyPr wrap="none">
              <a:spAutoFit/>
            </a:bodyPr>
            <a:lstStyle/>
            <a:p>
              <a:r>
                <a:rPr lang="en-US" altLang="zh-CN" sz="2400" b="1" dirty="0">
                  <a:solidFill>
                    <a:srgbClr val="C00000"/>
                  </a:solidFill>
                  <a:effectLst>
                    <a:outerShdw blurRad="38100" dist="38100" dir="2700000" algn="tl">
                      <a:srgbClr val="000000">
                        <a:alpha val="43137"/>
                      </a:srgbClr>
                    </a:outerShdw>
                  </a:effectLst>
                </a:rPr>
                <a:t>U-Velocity</a:t>
              </a:r>
              <a:endParaRPr lang="zh-CN" altLang="en-US" sz="2400" dirty="0"/>
            </a:p>
          </p:txBody>
        </p:sp>
        <p:sp>
          <p:nvSpPr>
            <p:cNvPr id="14" name="Rectangle 13">
              <a:extLst>
                <a:ext uri="{FF2B5EF4-FFF2-40B4-BE49-F238E27FC236}">
                  <a16:creationId xmlns:a16="http://schemas.microsoft.com/office/drawing/2014/main" id="{240E41BB-EB11-4980-A8B1-6BDF29392786}"/>
                </a:ext>
              </a:extLst>
            </p:cNvPr>
            <p:cNvSpPr/>
            <p:nvPr/>
          </p:nvSpPr>
          <p:spPr>
            <a:xfrm>
              <a:off x="8133038" y="2914402"/>
              <a:ext cx="1653017" cy="461665"/>
            </a:xfrm>
            <a:prstGeom prst="rect">
              <a:avLst/>
            </a:prstGeom>
          </p:spPr>
          <p:txBody>
            <a:bodyPr wrap="none">
              <a:spAutoFit/>
            </a:bodyPr>
            <a:lstStyle/>
            <a:p>
              <a:r>
                <a:rPr lang="en-US" altLang="zh-CN" sz="2400" b="1" dirty="0">
                  <a:solidFill>
                    <a:srgbClr val="C00000"/>
                  </a:solidFill>
                  <a:effectLst>
                    <a:outerShdw blurRad="38100" dist="38100" dir="2700000" algn="tl">
                      <a:srgbClr val="000000">
                        <a:alpha val="43137"/>
                      </a:srgbClr>
                    </a:outerShdw>
                  </a:effectLst>
                </a:rPr>
                <a:t>V-Velocity</a:t>
              </a:r>
              <a:endParaRPr lang="zh-CN" altLang="en-US" sz="2400" dirty="0"/>
            </a:p>
          </p:txBody>
        </p:sp>
        <p:sp>
          <p:nvSpPr>
            <p:cNvPr id="15" name="Rectangle 14">
              <a:extLst>
                <a:ext uri="{FF2B5EF4-FFF2-40B4-BE49-F238E27FC236}">
                  <a16:creationId xmlns:a16="http://schemas.microsoft.com/office/drawing/2014/main" id="{072DB659-07C2-4BE4-82A8-BD0B60471908}"/>
                </a:ext>
              </a:extLst>
            </p:cNvPr>
            <p:cNvSpPr/>
            <p:nvPr/>
          </p:nvSpPr>
          <p:spPr>
            <a:xfrm>
              <a:off x="8242409" y="4352583"/>
              <a:ext cx="1752403" cy="461665"/>
            </a:xfrm>
            <a:prstGeom prst="rect">
              <a:avLst/>
            </a:prstGeom>
          </p:spPr>
          <p:txBody>
            <a:bodyPr wrap="none">
              <a:spAutoFit/>
            </a:bodyPr>
            <a:lstStyle/>
            <a:p>
              <a:r>
                <a:rPr lang="en-US" altLang="zh-CN" sz="2400" b="1" dirty="0">
                  <a:solidFill>
                    <a:srgbClr val="C00000"/>
                  </a:solidFill>
                  <a:effectLst>
                    <a:outerShdw blurRad="38100" dist="38100" dir="2700000" algn="tl">
                      <a:srgbClr val="000000">
                        <a:alpha val="43137"/>
                      </a:srgbClr>
                    </a:outerShdw>
                  </a:effectLst>
                </a:rPr>
                <a:t>W-Velocity</a:t>
              </a:r>
              <a:endParaRPr lang="zh-CN" altLang="en-US" sz="2400" dirty="0"/>
            </a:p>
          </p:txBody>
        </p:sp>
      </p:grpSp>
      <p:sp>
        <p:nvSpPr>
          <p:cNvPr id="17" name="Rectangle 16">
            <a:extLst>
              <a:ext uri="{FF2B5EF4-FFF2-40B4-BE49-F238E27FC236}">
                <a16:creationId xmlns:a16="http://schemas.microsoft.com/office/drawing/2014/main" id="{A7A5D458-2D05-4CFD-BCA2-7D419145CAD8}"/>
              </a:ext>
            </a:extLst>
          </p:cNvPr>
          <p:cNvSpPr/>
          <p:nvPr/>
        </p:nvSpPr>
        <p:spPr>
          <a:xfrm>
            <a:off x="438041" y="1253457"/>
            <a:ext cx="3392275" cy="461665"/>
          </a:xfrm>
          <a:prstGeom prst="rect">
            <a:avLst/>
          </a:prstGeom>
        </p:spPr>
        <p:txBody>
          <a:bodyPr wrap="none">
            <a:spAutoFit/>
          </a:bodyPr>
          <a:lstStyle/>
          <a:p>
            <a:pPr marL="342900" indent="-342900">
              <a:buFont typeface="Wingdings" panose="05000000000000000000" pitchFamily="2" charset="2"/>
              <a:buChar char="u"/>
            </a:pPr>
            <a:r>
              <a:rPr lang="en-US" altLang="zh-CN" sz="2400" b="1" dirty="0">
                <a:solidFill>
                  <a:srgbClr val="C00000"/>
                </a:solidFill>
                <a:effectLst>
                  <a:outerShdw blurRad="38100" dist="38100" dir="2700000" algn="tl">
                    <a:srgbClr val="000000">
                      <a:alpha val="43137"/>
                    </a:srgbClr>
                  </a:outerShdw>
                </a:effectLst>
              </a:rPr>
              <a:t>Velocity Distribution</a:t>
            </a:r>
            <a:endParaRPr lang="zh-CN" altLang="en-US" sz="2400" dirty="0"/>
          </a:p>
        </p:txBody>
      </p:sp>
      <p:sp>
        <p:nvSpPr>
          <p:cNvPr id="16" name="Rectangle 15">
            <a:extLst>
              <a:ext uri="{FF2B5EF4-FFF2-40B4-BE49-F238E27FC236}">
                <a16:creationId xmlns:a16="http://schemas.microsoft.com/office/drawing/2014/main" id="{837E3BD6-D881-4CD2-8DE8-0CBC2ADD37B1}"/>
              </a:ext>
            </a:extLst>
          </p:cNvPr>
          <p:cNvSpPr/>
          <p:nvPr/>
        </p:nvSpPr>
        <p:spPr>
          <a:xfrm>
            <a:off x="7222592" y="1269331"/>
            <a:ext cx="2420856" cy="369332"/>
          </a:xfrm>
          <a:prstGeom prst="rect">
            <a:avLst/>
          </a:prstGeom>
        </p:spPr>
        <p:txBody>
          <a:bodyPr wrap="none">
            <a:spAutoFit/>
          </a:bodyPr>
          <a:lstStyle/>
          <a:p>
            <a:r>
              <a:rPr lang="en-US" altLang="zh-CN" b="1" dirty="0">
                <a:ln w="0"/>
                <a:solidFill>
                  <a:srgbClr val="C00000"/>
                </a:solidFill>
                <a:latin typeface="+mn-ea"/>
              </a:rPr>
              <a:t>(Alpha=Beta=0[deg])</a:t>
            </a:r>
            <a:endParaRPr lang="zh-CN" altLang="en-US" b="1" dirty="0"/>
          </a:p>
        </p:txBody>
      </p:sp>
    </p:spTree>
    <p:extLst>
      <p:ext uri="{BB962C8B-B14F-4D97-AF65-F5344CB8AC3E}">
        <p14:creationId xmlns:p14="http://schemas.microsoft.com/office/powerpoint/2010/main" val="3812594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62E79E8-22BF-4BD4-B9EE-2674C4ECCDA1}"/>
              </a:ext>
            </a:extLst>
          </p:cNvPr>
          <p:cNvGrpSpPr/>
          <p:nvPr/>
        </p:nvGrpSpPr>
        <p:grpSpPr>
          <a:xfrm>
            <a:off x="7118353" y="591894"/>
            <a:ext cx="4620820" cy="6175791"/>
            <a:chOff x="6962179" y="591894"/>
            <a:chExt cx="4620820" cy="6175791"/>
          </a:xfrm>
        </p:grpSpPr>
        <p:grpSp>
          <p:nvGrpSpPr>
            <p:cNvPr id="12" name="Group 11">
              <a:extLst>
                <a:ext uri="{FF2B5EF4-FFF2-40B4-BE49-F238E27FC236}">
                  <a16:creationId xmlns:a16="http://schemas.microsoft.com/office/drawing/2014/main" id="{D125DF29-7A8D-4885-B91F-BE05D5BD0DEC}"/>
                </a:ext>
              </a:extLst>
            </p:cNvPr>
            <p:cNvGrpSpPr/>
            <p:nvPr/>
          </p:nvGrpSpPr>
          <p:grpSpPr>
            <a:xfrm>
              <a:off x="6962179" y="591894"/>
              <a:ext cx="4620820" cy="5852491"/>
              <a:chOff x="6962161" y="478835"/>
              <a:chExt cx="4620820" cy="5852491"/>
            </a:xfrm>
          </p:grpSpPr>
          <p:pic>
            <p:nvPicPr>
              <p:cNvPr id="10" name="Picture 9">
                <a:extLst>
                  <a:ext uri="{FF2B5EF4-FFF2-40B4-BE49-F238E27FC236}">
                    <a16:creationId xmlns:a16="http://schemas.microsoft.com/office/drawing/2014/main" id="{B395E5DD-B051-4DEA-A2D2-969F5A5CD9DF}"/>
                  </a:ext>
                </a:extLst>
              </p:cNvPr>
              <p:cNvPicPr>
                <a:picLocks noChangeAspect="1"/>
              </p:cNvPicPr>
              <p:nvPr/>
            </p:nvPicPr>
            <p:blipFill>
              <a:blip r:embed="rId3"/>
              <a:stretch>
                <a:fillRect/>
              </a:stretch>
            </p:blipFill>
            <p:spPr>
              <a:xfrm>
                <a:off x="6962161" y="3593005"/>
                <a:ext cx="4512444" cy="2738321"/>
              </a:xfrm>
              <a:prstGeom prst="rect">
                <a:avLst/>
              </a:prstGeom>
            </p:spPr>
          </p:pic>
          <p:pic>
            <p:nvPicPr>
              <p:cNvPr id="11" name="Picture 10">
                <a:extLst>
                  <a:ext uri="{FF2B5EF4-FFF2-40B4-BE49-F238E27FC236}">
                    <a16:creationId xmlns:a16="http://schemas.microsoft.com/office/drawing/2014/main" id="{464D7DBD-01A0-47BD-A691-64B3CD5622AE}"/>
                  </a:ext>
                </a:extLst>
              </p:cNvPr>
              <p:cNvPicPr>
                <a:picLocks noChangeAspect="1"/>
              </p:cNvPicPr>
              <p:nvPr/>
            </p:nvPicPr>
            <p:blipFill>
              <a:blip r:embed="rId4"/>
              <a:stretch>
                <a:fillRect/>
              </a:stretch>
            </p:blipFill>
            <p:spPr>
              <a:xfrm>
                <a:off x="6962161" y="478835"/>
                <a:ext cx="4620820" cy="2950165"/>
              </a:xfrm>
              <a:prstGeom prst="rect">
                <a:avLst/>
              </a:prstGeom>
            </p:spPr>
          </p:pic>
        </p:grpSp>
        <p:sp>
          <p:nvSpPr>
            <p:cNvPr id="14" name="TextBox 13">
              <a:extLst>
                <a:ext uri="{FF2B5EF4-FFF2-40B4-BE49-F238E27FC236}">
                  <a16:creationId xmlns:a16="http://schemas.microsoft.com/office/drawing/2014/main" id="{C07454A7-021A-4229-9DC1-807B3DE886A5}"/>
                </a:ext>
              </a:extLst>
            </p:cNvPr>
            <p:cNvSpPr txBox="1"/>
            <p:nvPr/>
          </p:nvSpPr>
          <p:spPr>
            <a:xfrm>
              <a:off x="8783443" y="6306020"/>
              <a:ext cx="1542585" cy="461665"/>
            </a:xfrm>
            <a:prstGeom prst="rect">
              <a:avLst/>
            </a:prstGeom>
            <a:noFill/>
          </p:spPr>
          <p:txBody>
            <a:bodyPr wrap="square" rtlCol="0">
              <a:spAutoFit/>
            </a:bodyPr>
            <a:lstStyle/>
            <a:p>
              <a:r>
                <a:rPr lang="en-US" altLang="zh-CN" sz="2400" b="1" dirty="0"/>
                <a:t>XFLR5</a:t>
              </a:r>
              <a:endParaRPr lang="zh-CN" altLang="en-US" sz="2400" b="1" dirty="0"/>
            </a:p>
          </p:txBody>
        </p:sp>
      </p:grpSp>
      <p:grpSp>
        <p:nvGrpSpPr>
          <p:cNvPr id="7" name="Group 6">
            <a:extLst>
              <a:ext uri="{FF2B5EF4-FFF2-40B4-BE49-F238E27FC236}">
                <a16:creationId xmlns:a16="http://schemas.microsoft.com/office/drawing/2014/main" id="{159B3317-9DDD-4E6A-9F3F-71D73977F06E}"/>
              </a:ext>
            </a:extLst>
          </p:cNvPr>
          <p:cNvGrpSpPr/>
          <p:nvPr/>
        </p:nvGrpSpPr>
        <p:grpSpPr>
          <a:xfrm>
            <a:off x="205728" y="969822"/>
            <a:ext cx="5983855" cy="5797863"/>
            <a:chOff x="205728" y="969822"/>
            <a:chExt cx="5983855" cy="5797863"/>
          </a:xfrm>
        </p:grpSpPr>
        <p:sp>
          <p:nvSpPr>
            <p:cNvPr id="13" name="TextBox 12">
              <a:extLst>
                <a:ext uri="{FF2B5EF4-FFF2-40B4-BE49-F238E27FC236}">
                  <a16:creationId xmlns:a16="http://schemas.microsoft.com/office/drawing/2014/main" id="{D2CD7AA5-0BBB-4EE8-B217-01E668FF511A}"/>
                </a:ext>
              </a:extLst>
            </p:cNvPr>
            <p:cNvSpPr txBox="1"/>
            <p:nvPr/>
          </p:nvSpPr>
          <p:spPr>
            <a:xfrm>
              <a:off x="984135" y="6306020"/>
              <a:ext cx="4663071" cy="461665"/>
            </a:xfrm>
            <a:prstGeom prst="rect">
              <a:avLst/>
            </a:prstGeom>
            <a:noFill/>
          </p:spPr>
          <p:txBody>
            <a:bodyPr wrap="square" rtlCol="0">
              <a:spAutoFit/>
            </a:bodyPr>
            <a:lstStyle/>
            <a:p>
              <a:r>
                <a:rPr lang="en-US" altLang="zh-CN" sz="2400" b="1" dirty="0"/>
                <a:t>ANSYS (x-time, y-coefficient)</a:t>
              </a:r>
              <a:endParaRPr lang="zh-CN" altLang="en-US" sz="2400" b="1" dirty="0"/>
            </a:p>
          </p:txBody>
        </p:sp>
        <p:grpSp>
          <p:nvGrpSpPr>
            <p:cNvPr id="23" name="Group 22">
              <a:extLst>
                <a:ext uri="{FF2B5EF4-FFF2-40B4-BE49-F238E27FC236}">
                  <a16:creationId xmlns:a16="http://schemas.microsoft.com/office/drawing/2014/main" id="{C152EFE2-0790-4223-B597-D51EE0683855}"/>
                </a:ext>
              </a:extLst>
            </p:cNvPr>
            <p:cNvGrpSpPr/>
            <p:nvPr/>
          </p:nvGrpSpPr>
          <p:grpSpPr>
            <a:xfrm>
              <a:off x="205728" y="969822"/>
              <a:ext cx="5983855" cy="5219104"/>
              <a:chOff x="112145" y="478835"/>
              <a:chExt cx="5983855" cy="5304453"/>
            </a:xfrm>
          </p:grpSpPr>
          <p:grpSp>
            <p:nvGrpSpPr>
              <p:cNvPr id="2" name="Group 1">
                <a:extLst>
                  <a:ext uri="{FF2B5EF4-FFF2-40B4-BE49-F238E27FC236}">
                    <a16:creationId xmlns:a16="http://schemas.microsoft.com/office/drawing/2014/main" id="{0CEB96DC-8AE5-497F-A347-A1F1837B7153}"/>
                  </a:ext>
                </a:extLst>
              </p:cNvPr>
              <p:cNvGrpSpPr/>
              <p:nvPr/>
            </p:nvGrpSpPr>
            <p:grpSpPr>
              <a:xfrm>
                <a:off x="112145" y="478835"/>
                <a:ext cx="5983855" cy="5304453"/>
                <a:chOff x="289932" y="-99651"/>
                <a:chExt cx="4757252" cy="3553988"/>
              </a:xfrm>
            </p:grpSpPr>
            <p:grpSp>
              <p:nvGrpSpPr>
                <p:cNvPr id="3" name="Group 2">
                  <a:extLst>
                    <a:ext uri="{FF2B5EF4-FFF2-40B4-BE49-F238E27FC236}">
                      <a16:creationId xmlns:a16="http://schemas.microsoft.com/office/drawing/2014/main" id="{DD913B10-4A9A-4C66-A49E-9EE6D8A69DF7}"/>
                    </a:ext>
                  </a:extLst>
                </p:cNvPr>
                <p:cNvGrpSpPr/>
                <p:nvPr/>
              </p:nvGrpSpPr>
              <p:grpSpPr>
                <a:xfrm>
                  <a:off x="464015" y="47574"/>
                  <a:ext cx="4409084" cy="3243442"/>
                  <a:chOff x="7082521" y="8492"/>
                  <a:chExt cx="4409084" cy="3243442"/>
                </a:xfrm>
              </p:grpSpPr>
              <p:pic>
                <p:nvPicPr>
                  <p:cNvPr id="5" name="Picture 4">
                    <a:extLst>
                      <a:ext uri="{FF2B5EF4-FFF2-40B4-BE49-F238E27FC236}">
                        <a16:creationId xmlns:a16="http://schemas.microsoft.com/office/drawing/2014/main" id="{4BBB46EC-8B8A-41F5-B298-1AFBD09E552B}"/>
                      </a:ext>
                    </a:extLst>
                  </p:cNvPr>
                  <p:cNvPicPr/>
                  <p:nvPr/>
                </p:nvPicPr>
                <p:blipFill rotWithShape="1">
                  <a:blip r:embed="rId5" cstate="print">
                    <a:extLst>
                      <a:ext uri="{28A0092B-C50C-407E-A947-70E740481C1C}">
                        <a14:useLocalDpi xmlns:a14="http://schemas.microsoft.com/office/drawing/2010/main" val="0"/>
                      </a:ext>
                    </a:extLst>
                  </a:blip>
                  <a:srcRect t="1772" b="4384"/>
                  <a:stretch/>
                </p:blipFill>
                <p:spPr>
                  <a:xfrm>
                    <a:off x="7082521" y="1759884"/>
                    <a:ext cx="4409084" cy="1492050"/>
                  </a:xfrm>
                  <a:prstGeom prst="rect">
                    <a:avLst/>
                  </a:prstGeom>
                </p:spPr>
              </p:pic>
              <p:pic>
                <p:nvPicPr>
                  <p:cNvPr id="6" name="Picture 5">
                    <a:extLst>
                      <a:ext uri="{FF2B5EF4-FFF2-40B4-BE49-F238E27FC236}">
                        <a16:creationId xmlns:a16="http://schemas.microsoft.com/office/drawing/2014/main" id="{69B35D19-6119-43E0-87AA-558D6CCDD126}"/>
                      </a:ext>
                    </a:extLst>
                  </p:cNvPr>
                  <p:cNvPicPr/>
                  <p:nvPr/>
                </p:nvPicPr>
                <p:blipFill rotWithShape="1">
                  <a:blip r:embed="rId6" cstate="print">
                    <a:extLst>
                      <a:ext uri="{28A0092B-C50C-407E-A947-70E740481C1C}">
                        <a14:useLocalDpi xmlns:a14="http://schemas.microsoft.com/office/drawing/2010/main" val="0"/>
                      </a:ext>
                    </a:extLst>
                  </a:blip>
                  <a:srcRect b="3341"/>
                  <a:stretch/>
                </p:blipFill>
                <p:spPr>
                  <a:xfrm>
                    <a:off x="7082521" y="8492"/>
                    <a:ext cx="4409084" cy="1588071"/>
                  </a:xfrm>
                  <a:prstGeom prst="rect">
                    <a:avLst/>
                  </a:prstGeom>
                </p:spPr>
              </p:pic>
            </p:grpSp>
            <p:sp>
              <p:nvSpPr>
                <p:cNvPr id="4" name="Rectangle 3">
                  <a:extLst>
                    <a:ext uri="{FF2B5EF4-FFF2-40B4-BE49-F238E27FC236}">
                      <a16:creationId xmlns:a16="http://schemas.microsoft.com/office/drawing/2014/main" id="{D522C8A9-201A-45AE-921F-CFDD772C696E}"/>
                    </a:ext>
                  </a:extLst>
                </p:cNvPr>
                <p:cNvSpPr/>
                <p:nvPr/>
              </p:nvSpPr>
              <p:spPr>
                <a:xfrm>
                  <a:off x="289932" y="-99651"/>
                  <a:ext cx="4757252" cy="355398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Straight Arrow Connector 15">
                <a:extLst>
                  <a:ext uri="{FF2B5EF4-FFF2-40B4-BE49-F238E27FC236}">
                    <a16:creationId xmlns:a16="http://schemas.microsoft.com/office/drawing/2014/main" id="{33B1F255-5A6A-4B30-87EF-931276EA3B34}"/>
                  </a:ext>
                </a:extLst>
              </p:cNvPr>
              <p:cNvCxnSpPr>
                <a:cxnSpLocks/>
              </p:cNvCxnSpPr>
              <p:nvPr/>
            </p:nvCxnSpPr>
            <p:spPr>
              <a:xfrm flipH="1">
                <a:off x="4583151" y="1442225"/>
                <a:ext cx="272026" cy="9887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5A4E9A-57D5-404C-A9AC-73F35DFF50D3}"/>
                  </a:ext>
                </a:extLst>
              </p:cNvPr>
              <p:cNvCxnSpPr>
                <a:cxnSpLocks/>
              </p:cNvCxnSpPr>
              <p:nvPr/>
            </p:nvCxnSpPr>
            <p:spPr>
              <a:xfrm flipH="1">
                <a:off x="4705565" y="4423269"/>
                <a:ext cx="299224" cy="6337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70786E-7F2D-4D5E-9651-481137772E36}"/>
                  </a:ext>
                </a:extLst>
              </p:cNvPr>
              <p:cNvSpPr txBox="1"/>
              <p:nvPr/>
            </p:nvSpPr>
            <p:spPr>
              <a:xfrm>
                <a:off x="4125950" y="4006212"/>
                <a:ext cx="1542585" cy="461665"/>
              </a:xfrm>
              <a:prstGeom prst="rect">
                <a:avLst/>
              </a:prstGeom>
              <a:noFill/>
            </p:spPr>
            <p:txBody>
              <a:bodyPr wrap="square" rtlCol="0">
                <a:spAutoFit/>
              </a:bodyPr>
              <a:lstStyle/>
              <a:p>
                <a:r>
                  <a:rPr lang="en-US" altLang="zh-CN" sz="2400" b="1" dirty="0"/>
                  <a:t> 0.000285</a:t>
                </a:r>
                <a:endParaRPr lang="zh-CN" altLang="en-US" sz="2400" b="1" dirty="0"/>
              </a:p>
            </p:txBody>
          </p:sp>
          <p:sp>
            <p:nvSpPr>
              <p:cNvPr id="20" name="TextBox 19">
                <a:extLst>
                  <a:ext uri="{FF2B5EF4-FFF2-40B4-BE49-F238E27FC236}">
                    <a16:creationId xmlns:a16="http://schemas.microsoft.com/office/drawing/2014/main" id="{CEF2D478-1693-48E1-A992-3F02B74F9A4A}"/>
                  </a:ext>
                </a:extLst>
              </p:cNvPr>
              <p:cNvSpPr txBox="1"/>
              <p:nvPr/>
            </p:nvSpPr>
            <p:spPr>
              <a:xfrm>
                <a:off x="3997758" y="980560"/>
                <a:ext cx="1542585" cy="461665"/>
              </a:xfrm>
              <a:prstGeom prst="rect">
                <a:avLst/>
              </a:prstGeom>
              <a:noFill/>
            </p:spPr>
            <p:txBody>
              <a:bodyPr wrap="square" rtlCol="0">
                <a:spAutoFit/>
              </a:bodyPr>
              <a:lstStyle/>
              <a:p>
                <a:r>
                  <a:rPr lang="en-US" altLang="zh-CN" sz="2400" b="1"/>
                  <a:t>  0.06277</a:t>
                </a:r>
                <a:endParaRPr lang="zh-CN" altLang="en-US" sz="2400" b="1" dirty="0"/>
              </a:p>
            </p:txBody>
          </p:sp>
          <p:sp>
            <p:nvSpPr>
              <p:cNvPr id="21" name="TextBox 20">
                <a:extLst>
                  <a:ext uri="{FF2B5EF4-FFF2-40B4-BE49-F238E27FC236}">
                    <a16:creationId xmlns:a16="http://schemas.microsoft.com/office/drawing/2014/main" id="{6986FD57-2C60-4C6A-866B-C478C776553A}"/>
                  </a:ext>
                </a:extLst>
              </p:cNvPr>
              <p:cNvSpPr txBox="1"/>
              <p:nvPr/>
            </p:nvSpPr>
            <p:spPr>
              <a:xfrm>
                <a:off x="331114" y="1634252"/>
                <a:ext cx="382564" cy="338554"/>
              </a:xfrm>
              <a:prstGeom prst="rect">
                <a:avLst/>
              </a:prstGeom>
              <a:solidFill>
                <a:schemeClr val="accent1">
                  <a:lumMod val="40000"/>
                  <a:lumOff val="60000"/>
                </a:schemeClr>
              </a:solidFill>
            </p:spPr>
            <p:txBody>
              <a:bodyPr wrap="square" rtlCol="0">
                <a:spAutoFit/>
              </a:bodyPr>
              <a:lstStyle/>
              <a:p>
                <a:r>
                  <a:rPr lang="en-US" altLang="zh-CN" sz="1600" dirty="0"/>
                  <a:t>Cl</a:t>
                </a:r>
                <a:endParaRPr lang="zh-CN" altLang="en-US" sz="1600" dirty="0"/>
              </a:p>
            </p:txBody>
          </p:sp>
          <p:sp>
            <p:nvSpPr>
              <p:cNvPr id="22" name="TextBox 21">
                <a:extLst>
                  <a:ext uri="{FF2B5EF4-FFF2-40B4-BE49-F238E27FC236}">
                    <a16:creationId xmlns:a16="http://schemas.microsoft.com/office/drawing/2014/main" id="{E5D2016C-80E1-4547-B61D-D6FB0A235280}"/>
                  </a:ext>
                </a:extLst>
              </p:cNvPr>
              <p:cNvSpPr txBox="1"/>
              <p:nvPr/>
            </p:nvSpPr>
            <p:spPr>
              <a:xfrm>
                <a:off x="331113" y="4298600"/>
                <a:ext cx="460624" cy="338554"/>
              </a:xfrm>
              <a:prstGeom prst="rect">
                <a:avLst/>
              </a:prstGeom>
              <a:solidFill>
                <a:schemeClr val="accent1">
                  <a:lumMod val="40000"/>
                  <a:lumOff val="60000"/>
                </a:schemeClr>
              </a:solidFill>
            </p:spPr>
            <p:txBody>
              <a:bodyPr wrap="square" rtlCol="0">
                <a:spAutoFit/>
              </a:bodyPr>
              <a:lstStyle/>
              <a:p>
                <a:r>
                  <a:rPr lang="en-US" altLang="zh-CN" sz="1600" dirty="0"/>
                  <a:t>Cd</a:t>
                </a:r>
                <a:endParaRPr lang="zh-CN" altLang="en-US" sz="1600" dirty="0"/>
              </a:p>
            </p:txBody>
          </p:sp>
        </p:grpSp>
      </p:grpSp>
      <p:sp>
        <p:nvSpPr>
          <p:cNvPr id="27" name="Rectangle 26">
            <a:extLst>
              <a:ext uri="{FF2B5EF4-FFF2-40B4-BE49-F238E27FC236}">
                <a16:creationId xmlns:a16="http://schemas.microsoft.com/office/drawing/2014/main" id="{F5B12854-AE19-4A50-B3CC-A4A44A936894}"/>
              </a:ext>
            </a:extLst>
          </p:cNvPr>
          <p:cNvSpPr/>
          <p:nvPr/>
        </p:nvSpPr>
        <p:spPr>
          <a:xfrm>
            <a:off x="1070779" y="116680"/>
            <a:ext cx="9640781"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Aero-coefficient Comparison </a:t>
            </a:r>
            <a:r>
              <a:rPr lang="en-US" altLang="zh-CN" sz="3200" dirty="0">
                <a:ln w="0"/>
                <a:solidFill>
                  <a:srgbClr val="C00000"/>
                </a:solidFill>
                <a:latin typeface="+mn-ea"/>
              </a:rPr>
              <a:t>(Alpha=Beta=0[deg])</a:t>
            </a:r>
            <a:endParaRPr lang="en-US" altLang="zh-CN" sz="3200" cap="none" spc="0" dirty="0">
              <a:ln w="0"/>
              <a:solidFill>
                <a:srgbClr val="C00000"/>
              </a:solidFill>
              <a:latin typeface="+mn-ea"/>
            </a:endParaRPr>
          </a:p>
        </p:txBody>
      </p:sp>
      <p:pic>
        <p:nvPicPr>
          <p:cNvPr id="28" name="Graphic 27" descr="Computer">
            <a:extLst>
              <a:ext uri="{FF2B5EF4-FFF2-40B4-BE49-F238E27FC236}">
                <a16:creationId xmlns:a16="http://schemas.microsoft.com/office/drawing/2014/main" id="{8D734BCA-ECE5-4862-A30D-BCE9E8BE20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257" y="-2447"/>
            <a:ext cx="790522" cy="790522"/>
          </a:xfrm>
          <a:prstGeom prst="rect">
            <a:avLst/>
          </a:prstGeom>
        </p:spPr>
      </p:pic>
    </p:spTree>
    <p:extLst>
      <p:ext uri="{BB962C8B-B14F-4D97-AF65-F5344CB8AC3E}">
        <p14:creationId xmlns:p14="http://schemas.microsoft.com/office/powerpoint/2010/main" val="3379748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7F8364-1E35-43F3-AA3B-F90C5B9F8C7B}"/>
              </a:ext>
            </a:extLst>
          </p:cNvPr>
          <p:cNvPicPr>
            <a:picLocks noChangeAspect="1"/>
          </p:cNvPicPr>
          <p:nvPr/>
        </p:nvPicPr>
        <p:blipFill>
          <a:blip r:embed="rId3"/>
          <a:stretch>
            <a:fillRect/>
          </a:stretch>
        </p:blipFill>
        <p:spPr>
          <a:xfrm>
            <a:off x="5787958" y="2201730"/>
            <a:ext cx="5701280" cy="4008462"/>
          </a:xfrm>
          <a:prstGeom prst="rect">
            <a:avLst/>
          </a:prstGeom>
        </p:spPr>
      </p:pic>
      <p:sp>
        <p:nvSpPr>
          <p:cNvPr id="2" name="Title 1">
            <a:extLst>
              <a:ext uri="{FF2B5EF4-FFF2-40B4-BE49-F238E27FC236}">
                <a16:creationId xmlns:a16="http://schemas.microsoft.com/office/drawing/2014/main" id="{15C58F45-73EB-44B1-91A6-1EB5C2CF15B0}"/>
              </a:ext>
            </a:extLst>
          </p:cNvPr>
          <p:cNvSpPr>
            <a:spLocks noGrp="1"/>
          </p:cNvSpPr>
          <p:nvPr>
            <p:ph type="title"/>
          </p:nvPr>
        </p:nvSpPr>
        <p:spPr>
          <a:xfrm>
            <a:off x="838200" y="365125"/>
            <a:ext cx="10515600" cy="1325563"/>
          </a:xfrm>
        </p:spPr>
        <p:txBody>
          <a:bodyPr>
            <a:normAutofit/>
          </a:bodyPr>
          <a:lstStyle/>
          <a:p>
            <a:r>
              <a:rPr lang="en-US" sz="4000" b="1">
                <a:solidFill>
                  <a:srgbClr val="C00000"/>
                </a:solidFill>
                <a:effectLst>
                  <a:outerShdw blurRad="38100" dist="38100" dir="2700000" algn="tl">
                    <a:srgbClr val="000000">
                      <a:alpha val="43137"/>
                    </a:srgbClr>
                  </a:outerShdw>
                </a:effectLst>
                <a:latin typeface="+mn-lt"/>
              </a:rPr>
              <a:t>Nonlinear Dynamics Simulation</a:t>
            </a:r>
            <a:endParaRPr lang="en-US" sz="4000" b="1" dirty="0">
              <a:solidFill>
                <a:srgbClr val="C00000"/>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B687F3DA-3469-42C2-B104-AC8ACDBA570C}"/>
              </a:ext>
            </a:extLst>
          </p:cNvPr>
          <p:cNvSpPr>
            <a:spLocks noGrp="1"/>
          </p:cNvSpPr>
          <p:nvPr>
            <p:ph idx="1"/>
          </p:nvPr>
        </p:nvSpPr>
        <p:spPr>
          <a:xfrm>
            <a:off x="838199" y="1825624"/>
            <a:ext cx="7396265" cy="2245401"/>
          </a:xfrm>
        </p:spPr>
        <p:txBody>
          <a:bodyPr>
            <a:normAutofit/>
          </a:bodyPr>
          <a:lstStyle/>
          <a:p>
            <a:r>
              <a:rPr lang="en-US" sz="1900" dirty="0"/>
              <a:t>Block Diagram:</a:t>
            </a:r>
          </a:p>
          <a:p>
            <a:endParaRPr lang="en-US" sz="1900" dirty="0"/>
          </a:p>
          <a:p>
            <a:pPr marL="0" indent="0">
              <a:buNone/>
            </a:pPr>
            <a:endParaRPr lang="en-US" altLang="zh-CN" sz="1900" dirty="0"/>
          </a:p>
          <a:p>
            <a:endParaRPr lang="en-US" altLang="zh-CN" sz="1900" dirty="0"/>
          </a:p>
          <a:p>
            <a:r>
              <a:rPr lang="en-US" altLang="zh-CN" sz="1900" dirty="0"/>
              <a:t>1st order actuator model</a:t>
            </a:r>
          </a:p>
          <a:p>
            <a:pPr marL="0" indent="0">
              <a:buNone/>
            </a:pPr>
            <a:endParaRPr lang="en-US" altLang="zh-CN" dirty="0"/>
          </a:p>
        </p:txBody>
      </p:sp>
      <p:graphicFrame>
        <p:nvGraphicFramePr>
          <p:cNvPr id="5" name="Object 4">
            <a:hlinkClick r:id="rId4" action="ppaction://hlinkfile"/>
            <a:extLst>
              <a:ext uri="{FF2B5EF4-FFF2-40B4-BE49-F238E27FC236}">
                <a16:creationId xmlns:a16="http://schemas.microsoft.com/office/drawing/2014/main" id="{8D00A6D2-36AB-43F6-A900-95EF29EE648F}"/>
              </a:ext>
            </a:extLst>
          </p:cNvPr>
          <p:cNvGraphicFramePr>
            <a:graphicFrameLocks noChangeAspect="1"/>
          </p:cNvGraphicFramePr>
          <p:nvPr>
            <p:extLst/>
          </p:nvPr>
        </p:nvGraphicFramePr>
        <p:xfrm>
          <a:off x="2545405" y="1756206"/>
          <a:ext cx="3162300" cy="550863"/>
        </p:xfrm>
        <a:graphic>
          <a:graphicData uri="http://schemas.openxmlformats.org/presentationml/2006/ole">
            <mc:AlternateContent xmlns:mc="http://schemas.openxmlformats.org/markup-compatibility/2006">
              <mc:Choice xmlns:v="urn:schemas-microsoft-com:vml" Requires="v">
                <p:oleObj spid="_x0000_s1155" name="Packager Shell Object" showAsIcon="1" r:id="rId5" imgW="3161880" imgH="550440" progId="Package">
                  <p:embed/>
                </p:oleObj>
              </mc:Choice>
              <mc:Fallback>
                <p:oleObj name="Packager Shell Object" showAsIcon="1" r:id="rId5" imgW="3161880" imgH="550440" progId="Package">
                  <p:embed/>
                  <p:pic>
                    <p:nvPicPr>
                      <p:cNvPr id="5" name="Object 4">
                        <a:hlinkClick r:id="" action="ppaction://hlinkfile"/>
                        <a:extLst>
                          <a:ext uri="{FF2B5EF4-FFF2-40B4-BE49-F238E27FC236}">
                            <a16:creationId xmlns:a16="http://schemas.microsoft.com/office/drawing/2014/main" id="{8D00A6D2-36AB-43F6-A900-95EF29EE648F}"/>
                          </a:ext>
                        </a:extLst>
                      </p:cNvPr>
                      <p:cNvPicPr/>
                      <p:nvPr/>
                    </p:nvPicPr>
                    <p:blipFill>
                      <a:blip r:embed="rId6"/>
                      <a:stretch>
                        <a:fillRect/>
                      </a:stretch>
                    </p:blipFill>
                    <p:spPr>
                      <a:xfrm>
                        <a:off x="2545405" y="1756206"/>
                        <a:ext cx="3162300" cy="550863"/>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179DD399-C052-4DE4-B9E2-21CD805C208A}"/>
              </a:ext>
            </a:extLst>
          </p:cNvPr>
          <p:cNvPicPr>
            <a:picLocks noChangeAspect="1"/>
          </p:cNvPicPr>
          <p:nvPr/>
        </p:nvPicPr>
        <p:blipFill>
          <a:blip r:embed="rId7"/>
          <a:stretch>
            <a:fillRect/>
          </a:stretch>
        </p:blipFill>
        <p:spPr>
          <a:xfrm>
            <a:off x="1394299" y="3844756"/>
            <a:ext cx="3319779" cy="2564436"/>
          </a:xfrm>
          <a:prstGeom prst="rect">
            <a:avLst/>
          </a:prstGeom>
        </p:spPr>
      </p:pic>
      <p:sp>
        <p:nvSpPr>
          <p:cNvPr id="35" name="Content Placeholder 2">
            <a:extLst>
              <a:ext uri="{FF2B5EF4-FFF2-40B4-BE49-F238E27FC236}">
                <a16:creationId xmlns:a16="http://schemas.microsoft.com/office/drawing/2014/main" id="{3EC135D3-492D-4253-95AE-327983C1C123}"/>
              </a:ext>
            </a:extLst>
          </p:cNvPr>
          <p:cNvSpPr txBox="1">
            <a:spLocks/>
          </p:cNvSpPr>
          <p:nvPr/>
        </p:nvSpPr>
        <p:spPr>
          <a:xfrm>
            <a:off x="5707705" y="1771863"/>
            <a:ext cx="7396265" cy="2245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Simple Propeller Model:</a:t>
            </a:r>
          </a:p>
          <a:p>
            <a:endParaRPr lang="en-US" sz="1900" dirty="0"/>
          </a:p>
          <a:p>
            <a:pPr marL="0" indent="0">
              <a:buFont typeface="Arial" panose="020B0604020202020204" pitchFamily="34" charset="0"/>
              <a:buNone/>
            </a:pPr>
            <a:endParaRPr lang="en-US" altLang="zh-CN" sz="1900" dirty="0"/>
          </a:p>
          <a:p>
            <a:endParaRPr lang="en-US" altLang="zh-CN" sz="1900" dirty="0"/>
          </a:p>
          <a:p>
            <a:pPr marL="0" indent="0">
              <a:buFont typeface="Arial" panose="020B0604020202020204" pitchFamily="34" charset="0"/>
              <a:buNone/>
            </a:pPr>
            <a:endParaRPr lang="en-US" altLang="zh-CN" dirty="0"/>
          </a:p>
        </p:txBody>
      </p:sp>
    </p:spTree>
    <p:extLst>
      <p:ext uri="{BB962C8B-B14F-4D97-AF65-F5344CB8AC3E}">
        <p14:creationId xmlns:p14="http://schemas.microsoft.com/office/powerpoint/2010/main" val="1257272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E03E29-840C-46CC-BC99-8C084390BB1E}"/>
              </a:ext>
            </a:extLst>
          </p:cNvPr>
          <p:cNvSpPr txBox="1"/>
          <p:nvPr/>
        </p:nvSpPr>
        <p:spPr>
          <a:xfrm>
            <a:off x="2466952" y="1918870"/>
            <a:ext cx="9498828" cy="1754326"/>
          </a:xfrm>
          <a:prstGeom prst="rect">
            <a:avLst/>
          </a:prstGeom>
          <a:noFill/>
        </p:spPr>
        <p:txBody>
          <a:bodyPr wrap="square" rtlCol="0">
            <a:spAutoFit/>
          </a:bodyPr>
          <a:lstStyle/>
          <a:p>
            <a:r>
              <a:rPr lang="en-US" altLang="zh-CN" sz="4400" b="1" dirty="0">
                <a:solidFill>
                  <a:srgbClr val="C00000"/>
                </a:solidFill>
                <a:effectLst>
                  <a:outerShdw blurRad="38100" dist="38100" dir="2700000" algn="tl">
                    <a:srgbClr val="000000">
                      <a:alpha val="43137"/>
                    </a:srgbClr>
                  </a:outerShdw>
                </a:effectLst>
              </a:rPr>
              <a:t>Simulation</a:t>
            </a:r>
          </a:p>
          <a:p>
            <a:pPr marL="742950" indent="-742950">
              <a:buFont typeface="+mj-ea"/>
              <a:buAutoNum type="circleNumDbPlain"/>
            </a:pPr>
            <a:r>
              <a:rPr lang="en-US" altLang="zh-CN" sz="3200" b="1" dirty="0"/>
              <a:t>Pilot Control System</a:t>
            </a:r>
          </a:p>
          <a:p>
            <a:pPr marL="742950" indent="-742950">
              <a:buFont typeface="+mj-ea"/>
              <a:buAutoNum type="circleNumDbPlain"/>
            </a:pPr>
            <a:r>
              <a:rPr lang="en-US" altLang="zh-CN" sz="3200" b="1" dirty="0"/>
              <a:t>Skidded to Turn Simulation</a:t>
            </a:r>
          </a:p>
        </p:txBody>
      </p:sp>
      <p:grpSp>
        <p:nvGrpSpPr>
          <p:cNvPr id="4" name="Group 3">
            <a:extLst>
              <a:ext uri="{FF2B5EF4-FFF2-40B4-BE49-F238E27FC236}">
                <a16:creationId xmlns:a16="http://schemas.microsoft.com/office/drawing/2014/main" id="{F94D4E61-E163-4E83-82C1-2A41F0BBEC12}"/>
              </a:ext>
            </a:extLst>
          </p:cNvPr>
          <p:cNvGrpSpPr/>
          <p:nvPr/>
        </p:nvGrpSpPr>
        <p:grpSpPr>
          <a:xfrm>
            <a:off x="94339" y="5359940"/>
            <a:ext cx="3388163" cy="1267922"/>
            <a:chOff x="94339" y="5359940"/>
            <a:chExt cx="3388163" cy="1267922"/>
          </a:xfrm>
        </p:grpSpPr>
        <p:cxnSp>
          <p:nvCxnSpPr>
            <p:cNvPr id="5" name="Straight Connector 4">
              <a:extLst>
                <a:ext uri="{FF2B5EF4-FFF2-40B4-BE49-F238E27FC236}">
                  <a16:creationId xmlns:a16="http://schemas.microsoft.com/office/drawing/2014/main" id="{B8C40C55-26B1-443E-A2E9-AA53534F73BE}"/>
                </a:ext>
              </a:extLst>
            </p:cNvPr>
            <p:cNvCxnSpPr>
              <a:cxnSpLocks/>
            </p:cNvCxnSpPr>
            <p:nvPr/>
          </p:nvCxnSpPr>
          <p:spPr>
            <a:xfrm flipH="1" flipV="1">
              <a:off x="94339" y="6627860"/>
              <a:ext cx="3388163" cy="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CEB3B6B-E3EA-417E-A545-468DA72ADBBD}"/>
                </a:ext>
              </a:extLst>
            </p:cNvPr>
            <p:cNvCxnSpPr>
              <a:cxnSpLocks/>
            </p:cNvCxnSpPr>
            <p:nvPr/>
          </p:nvCxnSpPr>
          <p:spPr>
            <a:xfrm flipH="1" flipV="1">
              <a:off x="94339" y="5359940"/>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6238742-E4B0-4522-AE74-42BFCB629F86}"/>
              </a:ext>
            </a:extLst>
          </p:cNvPr>
          <p:cNvPicPr>
            <a:picLocks noChangeAspect="1"/>
          </p:cNvPicPr>
          <p:nvPr/>
        </p:nvPicPr>
        <p:blipFill>
          <a:blip r:embed="rId2"/>
          <a:stretch>
            <a:fillRect/>
          </a:stretch>
        </p:blipFill>
        <p:spPr>
          <a:xfrm>
            <a:off x="8940413" y="87948"/>
            <a:ext cx="3170609" cy="800996"/>
          </a:xfrm>
          <a:prstGeom prst="rect">
            <a:avLst/>
          </a:prstGeom>
        </p:spPr>
      </p:pic>
      <p:pic>
        <p:nvPicPr>
          <p:cNvPr id="8" name="Graphic 7" descr="Wireless router">
            <a:extLst>
              <a:ext uri="{FF2B5EF4-FFF2-40B4-BE49-F238E27FC236}">
                <a16:creationId xmlns:a16="http://schemas.microsoft.com/office/drawing/2014/main" id="{26945563-1219-4AF8-968A-D41422B7B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750" y="2116856"/>
            <a:ext cx="1289670" cy="1289670"/>
          </a:xfrm>
          <a:prstGeom prst="rect">
            <a:avLst/>
          </a:prstGeom>
        </p:spPr>
      </p:pic>
      <p:cxnSp>
        <p:nvCxnSpPr>
          <p:cNvPr id="9" name="Straight Connector 8">
            <a:extLst>
              <a:ext uri="{FF2B5EF4-FFF2-40B4-BE49-F238E27FC236}">
                <a16:creationId xmlns:a16="http://schemas.microsoft.com/office/drawing/2014/main" id="{3E10CA4A-8407-4389-93F4-E922AC4B22AC}"/>
              </a:ext>
            </a:extLst>
          </p:cNvPr>
          <p:cNvCxnSpPr>
            <a:cxnSpLocks/>
          </p:cNvCxnSpPr>
          <p:nvPr/>
        </p:nvCxnSpPr>
        <p:spPr>
          <a:xfrm flipH="1" flipV="1">
            <a:off x="2045796" y="2138604"/>
            <a:ext cx="1" cy="126792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842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309CA6-4A45-4113-9F2F-3808D04DBFEB}"/>
              </a:ext>
            </a:extLst>
          </p:cNvPr>
          <p:cNvPicPr>
            <a:picLocks noChangeAspect="1"/>
          </p:cNvPicPr>
          <p:nvPr/>
        </p:nvPicPr>
        <p:blipFill>
          <a:blip r:embed="rId3"/>
          <a:stretch>
            <a:fillRect/>
          </a:stretch>
        </p:blipFill>
        <p:spPr>
          <a:xfrm>
            <a:off x="1021479" y="852461"/>
            <a:ext cx="10224620" cy="2255851"/>
          </a:xfrm>
          <a:prstGeom prst="rect">
            <a:avLst/>
          </a:prstGeom>
        </p:spPr>
      </p:pic>
      <p:grpSp>
        <p:nvGrpSpPr>
          <p:cNvPr id="4" name="Group 3">
            <a:extLst>
              <a:ext uri="{FF2B5EF4-FFF2-40B4-BE49-F238E27FC236}">
                <a16:creationId xmlns:a16="http://schemas.microsoft.com/office/drawing/2014/main" id="{F4663271-B559-4E71-A93A-14360421FC30}"/>
              </a:ext>
            </a:extLst>
          </p:cNvPr>
          <p:cNvGrpSpPr/>
          <p:nvPr/>
        </p:nvGrpSpPr>
        <p:grpSpPr>
          <a:xfrm>
            <a:off x="169018" y="0"/>
            <a:ext cx="5520152" cy="852461"/>
            <a:chOff x="169018" y="0"/>
            <a:chExt cx="5520152" cy="852461"/>
          </a:xfrm>
        </p:grpSpPr>
        <p:pic>
          <p:nvPicPr>
            <p:cNvPr id="5" name="Graphic 4" descr="Wireless router">
              <a:extLst>
                <a:ext uri="{FF2B5EF4-FFF2-40B4-BE49-F238E27FC236}">
                  <a16:creationId xmlns:a16="http://schemas.microsoft.com/office/drawing/2014/main" id="{99B4B745-3551-40EF-8C72-F730FE9FDB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018" y="0"/>
              <a:ext cx="852461" cy="852461"/>
            </a:xfrm>
            <a:prstGeom prst="rect">
              <a:avLst/>
            </a:prstGeom>
          </p:spPr>
        </p:pic>
        <p:sp>
          <p:nvSpPr>
            <p:cNvPr id="8" name="Rectangle 7">
              <a:extLst>
                <a:ext uri="{FF2B5EF4-FFF2-40B4-BE49-F238E27FC236}">
                  <a16:creationId xmlns:a16="http://schemas.microsoft.com/office/drawing/2014/main" id="{3B1AC883-8C82-4359-84E9-E8074AFD1FFC}"/>
                </a:ext>
              </a:extLst>
            </p:cNvPr>
            <p:cNvSpPr/>
            <p:nvPr/>
          </p:nvSpPr>
          <p:spPr>
            <a:xfrm>
              <a:off x="929533" y="80055"/>
              <a:ext cx="4759637"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Pilot Control Simulation </a:t>
              </a:r>
              <a:endParaRPr lang="en-US" altLang="zh-CN" sz="3200" cap="none" spc="0" dirty="0">
                <a:ln w="0"/>
                <a:solidFill>
                  <a:srgbClr val="C00000"/>
                </a:solidFill>
                <a:latin typeface="+mn-ea"/>
              </a:endParaRPr>
            </a:p>
          </p:txBody>
        </p:sp>
      </p:grpSp>
      <p:sp>
        <p:nvSpPr>
          <p:cNvPr id="9" name="Rectangle 8">
            <a:extLst>
              <a:ext uri="{FF2B5EF4-FFF2-40B4-BE49-F238E27FC236}">
                <a16:creationId xmlns:a16="http://schemas.microsoft.com/office/drawing/2014/main" id="{F6D77BC1-A19F-43C7-ADD9-F54AB53C48B9}"/>
              </a:ext>
            </a:extLst>
          </p:cNvPr>
          <p:cNvSpPr/>
          <p:nvPr/>
        </p:nvSpPr>
        <p:spPr>
          <a:xfrm>
            <a:off x="5990740" y="357608"/>
            <a:ext cx="5836854"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Autopilot Roll Angle Control Theorem</a:t>
            </a:r>
            <a:endParaRPr lang="zh-CN" altLang="en-US" sz="2400" dirty="0"/>
          </a:p>
        </p:txBody>
      </p:sp>
      <p:grpSp>
        <p:nvGrpSpPr>
          <p:cNvPr id="3" name="Group 2">
            <a:extLst>
              <a:ext uri="{FF2B5EF4-FFF2-40B4-BE49-F238E27FC236}">
                <a16:creationId xmlns:a16="http://schemas.microsoft.com/office/drawing/2014/main" id="{08EDFA9B-324F-4E02-8CB1-F914A7FB4F7B}"/>
              </a:ext>
            </a:extLst>
          </p:cNvPr>
          <p:cNvGrpSpPr/>
          <p:nvPr/>
        </p:nvGrpSpPr>
        <p:grpSpPr>
          <a:xfrm>
            <a:off x="169018" y="3266186"/>
            <a:ext cx="11617823" cy="3416052"/>
            <a:chOff x="107015" y="3327553"/>
            <a:chExt cx="11617823" cy="3416052"/>
          </a:xfrm>
        </p:grpSpPr>
        <p:pic>
          <p:nvPicPr>
            <p:cNvPr id="6" name="Picture 5">
              <a:extLst>
                <a:ext uri="{FF2B5EF4-FFF2-40B4-BE49-F238E27FC236}">
                  <a16:creationId xmlns:a16="http://schemas.microsoft.com/office/drawing/2014/main" id="{C6449763-D7A1-41DD-9A4E-4A6FADA4AF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1163" y="3327553"/>
              <a:ext cx="4663675" cy="3416052"/>
            </a:xfrm>
            <a:prstGeom prst="rect">
              <a:avLst/>
            </a:prstGeom>
          </p:spPr>
        </p:pic>
        <p:pic>
          <p:nvPicPr>
            <p:cNvPr id="7" name="Picture 6">
              <a:extLst>
                <a:ext uri="{FF2B5EF4-FFF2-40B4-BE49-F238E27FC236}">
                  <a16:creationId xmlns:a16="http://schemas.microsoft.com/office/drawing/2014/main" id="{19DB4B55-CF63-4FED-86EA-70782986F6E9}"/>
                </a:ext>
              </a:extLst>
            </p:cNvPr>
            <p:cNvPicPr>
              <a:picLocks noChangeAspect="1"/>
            </p:cNvPicPr>
            <p:nvPr/>
          </p:nvPicPr>
          <p:blipFill>
            <a:blip r:embed="rId7"/>
            <a:stretch>
              <a:fillRect/>
            </a:stretch>
          </p:blipFill>
          <p:spPr>
            <a:xfrm>
              <a:off x="169018" y="3836222"/>
              <a:ext cx="6639912" cy="2878696"/>
            </a:xfrm>
            <a:prstGeom prst="rect">
              <a:avLst/>
            </a:prstGeom>
          </p:spPr>
        </p:pic>
        <p:sp>
          <p:nvSpPr>
            <p:cNvPr id="12" name="Rectangle 11">
              <a:extLst>
                <a:ext uri="{FF2B5EF4-FFF2-40B4-BE49-F238E27FC236}">
                  <a16:creationId xmlns:a16="http://schemas.microsoft.com/office/drawing/2014/main" id="{FA30C53D-144A-4D94-862B-A05E7C0E7305}"/>
                </a:ext>
              </a:extLst>
            </p:cNvPr>
            <p:cNvSpPr/>
            <p:nvPr/>
          </p:nvSpPr>
          <p:spPr>
            <a:xfrm>
              <a:off x="107015" y="3327553"/>
              <a:ext cx="6954148"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Pilot Control </a:t>
              </a:r>
              <a:r>
                <a:rPr lang="en-US" altLang="zh-CN" sz="2400" b="1" dirty="0">
                  <a:effectLst>
                    <a:outerShdw blurRad="38100" dist="38100" dir="2700000" algn="tl">
                      <a:srgbClr val="000000">
                        <a:alpha val="43137"/>
                      </a:srgbClr>
                    </a:outerShdw>
                  </a:effectLst>
                </a:rPr>
                <a:t>(with Time-delay &amp; Disturbance)</a:t>
              </a:r>
              <a:endParaRPr lang="zh-CN" altLang="en-US" sz="2400" dirty="0"/>
            </a:p>
          </p:txBody>
        </p:sp>
      </p:grpSp>
    </p:spTree>
    <p:extLst>
      <p:ext uri="{BB962C8B-B14F-4D97-AF65-F5344CB8AC3E}">
        <p14:creationId xmlns:p14="http://schemas.microsoft.com/office/powerpoint/2010/main" val="1154082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91DDBEF-977B-45CF-B28B-E213F9945E19}"/>
              </a:ext>
            </a:extLst>
          </p:cNvPr>
          <p:cNvGrpSpPr/>
          <p:nvPr/>
        </p:nvGrpSpPr>
        <p:grpSpPr>
          <a:xfrm>
            <a:off x="46931" y="3167702"/>
            <a:ext cx="3653287" cy="3576037"/>
            <a:chOff x="6760282" y="2794715"/>
            <a:chExt cx="3825243" cy="3626350"/>
          </a:xfrm>
        </p:grpSpPr>
        <p:pic>
          <p:nvPicPr>
            <p:cNvPr id="16" name="Picture 15">
              <a:extLst>
                <a:ext uri="{FF2B5EF4-FFF2-40B4-BE49-F238E27FC236}">
                  <a16:creationId xmlns:a16="http://schemas.microsoft.com/office/drawing/2014/main" id="{77DD7260-F03E-4CC1-93FF-DE444DFEA66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760282" y="3290589"/>
              <a:ext cx="3825243" cy="3130476"/>
            </a:xfrm>
            <a:prstGeom prst="rect">
              <a:avLst/>
            </a:prstGeom>
          </p:spPr>
        </p:pic>
        <p:sp>
          <p:nvSpPr>
            <p:cNvPr id="22" name="Rectangle 21">
              <a:extLst>
                <a:ext uri="{FF2B5EF4-FFF2-40B4-BE49-F238E27FC236}">
                  <a16:creationId xmlns:a16="http://schemas.microsoft.com/office/drawing/2014/main" id="{6AE38298-4442-4CD2-A823-41654CD2C7D6}"/>
                </a:ext>
              </a:extLst>
            </p:cNvPr>
            <p:cNvSpPr/>
            <p:nvPr/>
          </p:nvSpPr>
          <p:spPr>
            <a:xfrm>
              <a:off x="7324234" y="2794715"/>
              <a:ext cx="2720617"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No Signal Input</a:t>
              </a:r>
              <a:endParaRPr lang="zh-CN" altLang="en-US" sz="2400" dirty="0"/>
            </a:p>
          </p:txBody>
        </p:sp>
      </p:grpSp>
      <p:pic>
        <p:nvPicPr>
          <p:cNvPr id="25" name="Picture 24">
            <a:extLst>
              <a:ext uri="{FF2B5EF4-FFF2-40B4-BE49-F238E27FC236}">
                <a16:creationId xmlns:a16="http://schemas.microsoft.com/office/drawing/2014/main" id="{7D040B6C-0E30-41F8-80E7-109E6DECB14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795392" y="3656696"/>
            <a:ext cx="3430906" cy="3080971"/>
          </a:xfrm>
          <a:prstGeom prst="rect">
            <a:avLst/>
          </a:prstGeom>
        </p:spPr>
      </p:pic>
      <p:grpSp>
        <p:nvGrpSpPr>
          <p:cNvPr id="26" name="Group 25">
            <a:extLst>
              <a:ext uri="{FF2B5EF4-FFF2-40B4-BE49-F238E27FC236}">
                <a16:creationId xmlns:a16="http://schemas.microsoft.com/office/drawing/2014/main" id="{052AD59A-1FB0-4DCF-954F-522CCEB1EFC6}"/>
              </a:ext>
            </a:extLst>
          </p:cNvPr>
          <p:cNvGrpSpPr/>
          <p:nvPr/>
        </p:nvGrpSpPr>
        <p:grpSpPr>
          <a:xfrm>
            <a:off x="6747218" y="3186682"/>
            <a:ext cx="5014330" cy="3624842"/>
            <a:chOff x="671915" y="2934635"/>
            <a:chExt cx="5014330" cy="3624842"/>
          </a:xfrm>
        </p:grpSpPr>
        <p:grpSp>
          <p:nvGrpSpPr>
            <p:cNvPr id="27" name="Group 26">
              <a:extLst>
                <a:ext uri="{FF2B5EF4-FFF2-40B4-BE49-F238E27FC236}">
                  <a16:creationId xmlns:a16="http://schemas.microsoft.com/office/drawing/2014/main" id="{8967F5DE-6A04-4E9D-A205-8641F1473BD0}"/>
                </a:ext>
              </a:extLst>
            </p:cNvPr>
            <p:cNvGrpSpPr/>
            <p:nvPr/>
          </p:nvGrpSpPr>
          <p:grpSpPr>
            <a:xfrm>
              <a:off x="671915" y="3404649"/>
              <a:ext cx="4825667" cy="3154828"/>
              <a:chOff x="895211" y="2759740"/>
              <a:chExt cx="4825667" cy="3021246"/>
            </a:xfrm>
          </p:grpSpPr>
          <p:grpSp>
            <p:nvGrpSpPr>
              <p:cNvPr id="29" name="Group 28">
                <a:extLst>
                  <a:ext uri="{FF2B5EF4-FFF2-40B4-BE49-F238E27FC236}">
                    <a16:creationId xmlns:a16="http://schemas.microsoft.com/office/drawing/2014/main" id="{45780652-B740-474A-B26B-7AE7AE12E343}"/>
                  </a:ext>
                </a:extLst>
              </p:cNvPr>
              <p:cNvGrpSpPr/>
              <p:nvPr/>
            </p:nvGrpSpPr>
            <p:grpSpPr>
              <a:xfrm>
                <a:off x="1676004" y="2759740"/>
                <a:ext cx="4044874" cy="3021246"/>
                <a:chOff x="7990743" y="1210638"/>
                <a:chExt cx="4044874" cy="3021246"/>
              </a:xfrm>
            </p:grpSpPr>
            <p:grpSp>
              <p:nvGrpSpPr>
                <p:cNvPr id="32" name="Group 31">
                  <a:extLst>
                    <a:ext uri="{FF2B5EF4-FFF2-40B4-BE49-F238E27FC236}">
                      <a16:creationId xmlns:a16="http://schemas.microsoft.com/office/drawing/2014/main" id="{900C678E-A090-4965-B4F7-B2FFE3BB3C16}"/>
                    </a:ext>
                  </a:extLst>
                </p:cNvPr>
                <p:cNvGrpSpPr/>
                <p:nvPr/>
              </p:nvGrpSpPr>
              <p:grpSpPr>
                <a:xfrm>
                  <a:off x="7990743" y="1210638"/>
                  <a:ext cx="4044874" cy="3021246"/>
                  <a:chOff x="7990743" y="597452"/>
                  <a:chExt cx="4044874" cy="3021246"/>
                </a:xfrm>
              </p:grpSpPr>
              <p:pic>
                <p:nvPicPr>
                  <p:cNvPr id="34" name="Picture 33">
                    <a:extLst>
                      <a:ext uri="{FF2B5EF4-FFF2-40B4-BE49-F238E27FC236}">
                        <a16:creationId xmlns:a16="http://schemas.microsoft.com/office/drawing/2014/main" id="{6023FD98-A7CA-4A54-B4A0-2953923AEF2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990743" y="597452"/>
                    <a:ext cx="4044874" cy="3021246"/>
                  </a:xfrm>
                  <a:prstGeom prst="rect">
                    <a:avLst/>
                  </a:prstGeom>
                </p:spPr>
              </p:pic>
              <p:pic>
                <p:nvPicPr>
                  <p:cNvPr id="35" name="Picture 34">
                    <a:extLst>
                      <a:ext uri="{FF2B5EF4-FFF2-40B4-BE49-F238E27FC236}">
                        <a16:creationId xmlns:a16="http://schemas.microsoft.com/office/drawing/2014/main" id="{9E3DD3D7-C391-41A0-8FB2-1DBB63A7E37C}"/>
                      </a:ext>
                    </a:extLst>
                  </p:cNvPr>
                  <p:cNvPicPr/>
                  <p:nvPr/>
                </p:nvPicPr>
                <p:blipFill>
                  <a:blip r:embed="rId6">
                    <a:extLst>
                      <a:ext uri="{28A0092B-C50C-407E-A947-70E740481C1C}">
                        <a14:useLocalDpi xmlns:a14="http://schemas.microsoft.com/office/drawing/2010/main" val="0"/>
                      </a:ext>
                    </a:extLst>
                  </a:blip>
                  <a:stretch>
                    <a:fillRect/>
                  </a:stretch>
                </p:blipFill>
                <p:spPr>
                  <a:xfrm>
                    <a:off x="9956202" y="2771196"/>
                    <a:ext cx="476922" cy="418447"/>
                  </a:xfrm>
                  <a:prstGeom prst="rect">
                    <a:avLst/>
                  </a:prstGeom>
                </p:spPr>
              </p:pic>
            </p:grpSp>
            <p:cxnSp>
              <p:nvCxnSpPr>
                <p:cNvPr id="33" name="Straight Arrow Connector 32">
                  <a:extLst>
                    <a:ext uri="{FF2B5EF4-FFF2-40B4-BE49-F238E27FC236}">
                      <a16:creationId xmlns:a16="http://schemas.microsoft.com/office/drawing/2014/main" id="{6015752D-45B7-4103-A55C-6A61D25DC619}"/>
                    </a:ext>
                  </a:extLst>
                </p:cNvPr>
                <p:cNvCxnSpPr>
                  <a:cxnSpLocks/>
                </p:cNvCxnSpPr>
                <p:nvPr/>
              </p:nvCxnSpPr>
              <p:spPr>
                <a:xfrm flipV="1">
                  <a:off x="10194663" y="2775474"/>
                  <a:ext cx="0" cy="512089"/>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pSp>
          <p:pic>
            <p:nvPicPr>
              <p:cNvPr id="30" name="Picture 29">
                <a:extLst>
                  <a:ext uri="{FF2B5EF4-FFF2-40B4-BE49-F238E27FC236}">
                    <a16:creationId xmlns:a16="http://schemas.microsoft.com/office/drawing/2014/main" id="{C9B6D8DC-D5C3-48EF-AFAF-A407B98B5F19}"/>
                  </a:ext>
                </a:extLst>
              </p:cNvPr>
              <p:cNvPicPr>
                <a:picLocks noChangeAspect="1"/>
              </p:cNvPicPr>
              <p:nvPr/>
            </p:nvPicPr>
            <p:blipFill>
              <a:blip r:embed="rId7"/>
              <a:stretch>
                <a:fillRect/>
              </a:stretch>
            </p:blipFill>
            <p:spPr>
              <a:xfrm>
                <a:off x="895211" y="4856871"/>
                <a:ext cx="1022718" cy="770275"/>
              </a:xfrm>
              <a:prstGeom prst="rect">
                <a:avLst/>
              </a:prstGeom>
            </p:spPr>
          </p:pic>
          <p:cxnSp>
            <p:nvCxnSpPr>
              <p:cNvPr id="31" name="Straight Arrow Connector 30">
                <a:extLst>
                  <a:ext uri="{FF2B5EF4-FFF2-40B4-BE49-F238E27FC236}">
                    <a16:creationId xmlns:a16="http://schemas.microsoft.com/office/drawing/2014/main" id="{F9E45E7E-4AB6-445E-807E-5F7DD22E9DBE}"/>
                  </a:ext>
                </a:extLst>
              </p:cNvPr>
              <p:cNvCxnSpPr>
                <a:cxnSpLocks/>
              </p:cNvCxnSpPr>
              <p:nvPr/>
            </p:nvCxnSpPr>
            <p:spPr>
              <a:xfrm flipV="1">
                <a:off x="1672666" y="4588473"/>
                <a:ext cx="331842" cy="43969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pSp>
        <p:sp>
          <p:nvSpPr>
            <p:cNvPr id="28" name="Rectangle 27">
              <a:extLst>
                <a:ext uri="{FF2B5EF4-FFF2-40B4-BE49-F238E27FC236}">
                  <a16:creationId xmlns:a16="http://schemas.microsoft.com/office/drawing/2014/main" id="{858C4BE6-46F9-44B6-8E1E-07DA26BD9449}"/>
                </a:ext>
              </a:extLst>
            </p:cNvPr>
            <p:cNvSpPr/>
            <p:nvPr/>
          </p:nvSpPr>
          <p:spPr>
            <a:xfrm>
              <a:off x="1979781" y="2934635"/>
              <a:ext cx="3706464"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Lateral Motion Control</a:t>
              </a:r>
              <a:endParaRPr lang="zh-CN" altLang="en-US" sz="2400" dirty="0"/>
            </a:p>
          </p:txBody>
        </p:sp>
      </p:grpSp>
      <p:sp>
        <p:nvSpPr>
          <p:cNvPr id="37" name="Rectangle 36">
            <a:extLst>
              <a:ext uri="{FF2B5EF4-FFF2-40B4-BE49-F238E27FC236}">
                <a16:creationId xmlns:a16="http://schemas.microsoft.com/office/drawing/2014/main" id="{49D85F38-128B-4922-98EC-802741683B78}"/>
              </a:ext>
            </a:extLst>
          </p:cNvPr>
          <p:cNvSpPr/>
          <p:nvPr/>
        </p:nvSpPr>
        <p:spPr>
          <a:xfrm>
            <a:off x="3871446" y="3195031"/>
            <a:ext cx="3074881"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Large Signal Input</a:t>
            </a:r>
            <a:endParaRPr lang="zh-CN" altLang="en-US" sz="2400" dirty="0"/>
          </a:p>
        </p:txBody>
      </p:sp>
      <p:grpSp>
        <p:nvGrpSpPr>
          <p:cNvPr id="45" name="Group 44">
            <a:extLst>
              <a:ext uri="{FF2B5EF4-FFF2-40B4-BE49-F238E27FC236}">
                <a16:creationId xmlns:a16="http://schemas.microsoft.com/office/drawing/2014/main" id="{DD6815C5-2559-4DE4-9F5A-7F29735AA72C}"/>
              </a:ext>
            </a:extLst>
          </p:cNvPr>
          <p:cNvGrpSpPr/>
          <p:nvPr/>
        </p:nvGrpSpPr>
        <p:grpSpPr>
          <a:xfrm>
            <a:off x="46931" y="64134"/>
            <a:ext cx="11884348" cy="3114199"/>
            <a:chOff x="46931" y="64134"/>
            <a:chExt cx="11884348" cy="3114199"/>
          </a:xfrm>
        </p:grpSpPr>
        <p:pic>
          <p:nvPicPr>
            <p:cNvPr id="7" name="Graphic 6" descr="Wireless router">
              <a:extLst>
                <a:ext uri="{FF2B5EF4-FFF2-40B4-BE49-F238E27FC236}">
                  <a16:creationId xmlns:a16="http://schemas.microsoft.com/office/drawing/2014/main" id="{FAEC4C79-C7E5-4080-9A2A-992B30888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31" y="64134"/>
              <a:ext cx="852461" cy="852461"/>
            </a:xfrm>
            <a:prstGeom prst="rect">
              <a:avLst/>
            </a:prstGeom>
          </p:spPr>
        </p:pic>
        <p:grpSp>
          <p:nvGrpSpPr>
            <p:cNvPr id="44" name="Group 43">
              <a:extLst>
                <a:ext uri="{FF2B5EF4-FFF2-40B4-BE49-F238E27FC236}">
                  <a16:creationId xmlns:a16="http://schemas.microsoft.com/office/drawing/2014/main" id="{C99B12C7-7916-4D5D-AC85-DEA70A4E63C4}"/>
                </a:ext>
              </a:extLst>
            </p:cNvPr>
            <p:cNvGrpSpPr/>
            <p:nvPr/>
          </p:nvGrpSpPr>
          <p:grpSpPr>
            <a:xfrm>
              <a:off x="664918" y="75539"/>
              <a:ext cx="11266361" cy="3102794"/>
              <a:chOff x="664918" y="75539"/>
              <a:chExt cx="11266361" cy="3102794"/>
            </a:xfrm>
          </p:grpSpPr>
          <p:grpSp>
            <p:nvGrpSpPr>
              <p:cNvPr id="42" name="Group 41">
                <a:extLst>
                  <a:ext uri="{FF2B5EF4-FFF2-40B4-BE49-F238E27FC236}">
                    <a16:creationId xmlns:a16="http://schemas.microsoft.com/office/drawing/2014/main" id="{7953077F-1817-4758-A55C-27CB19C62CEE}"/>
                  </a:ext>
                </a:extLst>
              </p:cNvPr>
              <p:cNvGrpSpPr/>
              <p:nvPr/>
            </p:nvGrpSpPr>
            <p:grpSpPr>
              <a:xfrm>
                <a:off x="1606474" y="75539"/>
                <a:ext cx="10324805" cy="3102794"/>
                <a:chOff x="1606474" y="75539"/>
                <a:chExt cx="10324805" cy="3102794"/>
              </a:xfrm>
            </p:grpSpPr>
            <p:pic>
              <p:nvPicPr>
                <p:cNvPr id="38" name="Picture 37">
                  <a:extLst>
                    <a:ext uri="{FF2B5EF4-FFF2-40B4-BE49-F238E27FC236}">
                      <a16:creationId xmlns:a16="http://schemas.microsoft.com/office/drawing/2014/main" id="{372A4DE3-DB05-43F4-B163-CCBC31A86CC0}"/>
                    </a:ext>
                  </a:extLst>
                </p:cNvPr>
                <p:cNvPicPr>
                  <a:picLocks noChangeAspect="1"/>
                </p:cNvPicPr>
                <p:nvPr/>
              </p:nvPicPr>
              <p:blipFill>
                <a:blip r:embed="rId10"/>
                <a:stretch>
                  <a:fillRect/>
                </a:stretch>
              </p:blipFill>
              <p:spPr>
                <a:xfrm>
                  <a:off x="4865150" y="75539"/>
                  <a:ext cx="7066129" cy="3102794"/>
                </a:xfrm>
                <a:prstGeom prst="rect">
                  <a:avLst/>
                </a:prstGeom>
              </p:spPr>
            </p:pic>
            <p:pic>
              <p:nvPicPr>
                <p:cNvPr id="39" name="Picture 38">
                  <a:extLst>
                    <a:ext uri="{FF2B5EF4-FFF2-40B4-BE49-F238E27FC236}">
                      <a16:creationId xmlns:a16="http://schemas.microsoft.com/office/drawing/2014/main" id="{D0A530AF-D248-435B-BD5D-560E279C79D4}"/>
                    </a:ext>
                  </a:extLst>
                </p:cNvPr>
                <p:cNvPicPr>
                  <a:picLocks noChangeAspect="1"/>
                </p:cNvPicPr>
                <p:nvPr/>
              </p:nvPicPr>
              <p:blipFill>
                <a:blip r:embed="rId11"/>
                <a:stretch>
                  <a:fillRect/>
                </a:stretch>
              </p:blipFill>
              <p:spPr>
                <a:xfrm>
                  <a:off x="1606474" y="818544"/>
                  <a:ext cx="2093744" cy="2235263"/>
                </a:xfrm>
                <a:prstGeom prst="rect">
                  <a:avLst/>
                </a:prstGeom>
              </p:spPr>
            </p:pic>
            <p:sp>
              <p:nvSpPr>
                <p:cNvPr id="41" name="Arrow: Right 40">
                  <a:extLst>
                    <a:ext uri="{FF2B5EF4-FFF2-40B4-BE49-F238E27FC236}">
                      <a16:creationId xmlns:a16="http://schemas.microsoft.com/office/drawing/2014/main" id="{915A762B-CDB8-44FE-9373-A915C90C57D2}"/>
                    </a:ext>
                  </a:extLst>
                </p:cNvPr>
                <p:cNvSpPr/>
                <p:nvPr/>
              </p:nvSpPr>
              <p:spPr>
                <a:xfrm rot="10800000">
                  <a:off x="4056329" y="1643635"/>
                  <a:ext cx="701941" cy="36322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Rectangle 42">
                <a:extLst>
                  <a:ext uri="{FF2B5EF4-FFF2-40B4-BE49-F238E27FC236}">
                    <a16:creationId xmlns:a16="http://schemas.microsoft.com/office/drawing/2014/main" id="{79FE5FB2-B06E-4361-91EE-E00E48668230}"/>
                  </a:ext>
                </a:extLst>
              </p:cNvPr>
              <p:cNvSpPr/>
              <p:nvPr/>
            </p:nvSpPr>
            <p:spPr>
              <a:xfrm>
                <a:off x="664918" y="92545"/>
                <a:ext cx="4713905" cy="584775"/>
              </a:xfrm>
              <a:prstGeom prst="rect">
                <a:avLst/>
              </a:prstGeom>
              <a:noFill/>
            </p:spPr>
            <p:txBody>
              <a:bodyPr wrap="squar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MIMO System Control</a:t>
                </a:r>
                <a:endParaRPr lang="en-US" altLang="zh-CN" sz="3200" cap="none" spc="0" dirty="0">
                  <a:ln w="0"/>
                  <a:solidFill>
                    <a:srgbClr val="C00000"/>
                  </a:solidFill>
                  <a:latin typeface="+mn-ea"/>
                </a:endParaRPr>
              </a:p>
            </p:txBody>
          </p:sp>
        </p:grpSp>
      </p:grpSp>
    </p:spTree>
    <p:extLst>
      <p:ext uri="{BB962C8B-B14F-4D97-AF65-F5344CB8AC3E}">
        <p14:creationId xmlns:p14="http://schemas.microsoft.com/office/powerpoint/2010/main" val="863925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E59F2D2B-AF7C-41CC-AAD3-264A17043ECE}"/>
              </a:ext>
            </a:extLst>
          </p:cNvPr>
          <p:cNvSpPr/>
          <p:nvPr/>
        </p:nvSpPr>
        <p:spPr>
          <a:xfrm rot="7153139">
            <a:off x="10024987" y="4112367"/>
            <a:ext cx="731520" cy="207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roup 7">
            <a:extLst>
              <a:ext uri="{FF2B5EF4-FFF2-40B4-BE49-F238E27FC236}">
                <a16:creationId xmlns:a16="http://schemas.microsoft.com/office/drawing/2014/main" id="{0E0400CE-7FD6-42AB-BE3C-F2DF4939AED6}"/>
              </a:ext>
            </a:extLst>
          </p:cNvPr>
          <p:cNvGrpSpPr/>
          <p:nvPr/>
        </p:nvGrpSpPr>
        <p:grpSpPr>
          <a:xfrm>
            <a:off x="229269" y="-25789"/>
            <a:ext cx="11873102" cy="6834782"/>
            <a:chOff x="229269" y="-25789"/>
            <a:chExt cx="11873102" cy="6834782"/>
          </a:xfrm>
        </p:grpSpPr>
        <p:sp>
          <p:nvSpPr>
            <p:cNvPr id="20" name="Rectangle 19">
              <a:extLst>
                <a:ext uri="{FF2B5EF4-FFF2-40B4-BE49-F238E27FC236}">
                  <a16:creationId xmlns:a16="http://schemas.microsoft.com/office/drawing/2014/main" id="{865BF055-44C2-460F-9839-2198F25EE7B5}"/>
                </a:ext>
              </a:extLst>
            </p:cNvPr>
            <p:cNvSpPr/>
            <p:nvPr/>
          </p:nvSpPr>
          <p:spPr>
            <a:xfrm>
              <a:off x="5205931" y="95071"/>
              <a:ext cx="6896440"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Lateral Motion Control-Skid to Turn</a:t>
              </a:r>
              <a:endParaRPr lang="en-US" altLang="zh-CN" sz="3200" cap="none" spc="0" dirty="0">
                <a:ln w="0"/>
                <a:solidFill>
                  <a:srgbClr val="C00000"/>
                </a:solidFill>
                <a:latin typeface="+mn-ea"/>
              </a:endParaRPr>
            </a:p>
          </p:txBody>
        </p:sp>
        <p:grpSp>
          <p:nvGrpSpPr>
            <p:cNvPr id="4" name="Group 3">
              <a:extLst>
                <a:ext uri="{FF2B5EF4-FFF2-40B4-BE49-F238E27FC236}">
                  <a16:creationId xmlns:a16="http://schemas.microsoft.com/office/drawing/2014/main" id="{A2C8E9D7-F27B-4C4C-9828-EF2B1A21DF2D}"/>
                </a:ext>
              </a:extLst>
            </p:cNvPr>
            <p:cNvGrpSpPr/>
            <p:nvPr/>
          </p:nvGrpSpPr>
          <p:grpSpPr>
            <a:xfrm>
              <a:off x="229269" y="618291"/>
              <a:ext cx="10770019" cy="6190702"/>
              <a:chOff x="229269" y="618291"/>
              <a:chExt cx="10770019" cy="6190702"/>
            </a:xfrm>
          </p:grpSpPr>
          <p:grpSp>
            <p:nvGrpSpPr>
              <p:cNvPr id="16" name="Group 15">
                <a:extLst>
                  <a:ext uri="{FF2B5EF4-FFF2-40B4-BE49-F238E27FC236}">
                    <a16:creationId xmlns:a16="http://schemas.microsoft.com/office/drawing/2014/main" id="{86E64E05-24AC-4345-B512-6A35260BA67B}"/>
                  </a:ext>
                </a:extLst>
              </p:cNvPr>
              <p:cNvGrpSpPr/>
              <p:nvPr/>
            </p:nvGrpSpPr>
            <p:grpSpPr>
              <a:xfrm>
                <a:off x="229269" y="618291"/>
                <a:ext cx="7128887" cy="5679724"/>
                <a:chOff x="908468" y="427478"/>
                <a:chExt cx="7128887" cy="5679724"/>
              </a:xfrm>
            </p:grpSpPr>
            <p:pic>
              <p:nvPicPr>
                <p:cNvPr id="3" name="Picture 2" descr="Turns Performance">
                  <a:extLst>
                    <a:ext uri="{FF2B5EF4-FFF2-40B4-BE49-F238E27FC236}">
                      <a16:creationId xmlns:a16="http://schemas.microsoft.com/office/drawing/2014/main" id="{D48A1C2F-B4F9-4666-BD31-C454CA4864C2}"/>
                    </a:ext>
                  </a:extLst>
                </p:cNvPr>
                <p:cNvPicPr>
                  <a:picLocks noChangeAspect="1"/>
                </p:cNvPicPr>
                <p:nvPr/>
              </p:nvPicPr>
              <p:blipFill rotWithShape="1">
                <a:blip r:embed="rId3">
                  <a:extLst>
                    <a:ext uri="{28A0092B-C50C-407E-A947-70E740481C1C}">
                      <a14:useLocalDpi xmlns:a14="http://schemas.microsoft.com/office/drawing/2010/main" val="0"/>
                    </a:ext>
                  </a:extLst>
                </a:blip>
                <a:srcRect t="2458" r="166" b="45945"/>
                <a:stretch/>
              </p:blipFill>
              <p:spPr bwMode="auto">
                <a:xfrm>
                  <a:off x="1020797" y="427478"/>
                  <a:ext cx="6405027" cy="2552264"/>
                </a:xfrm>
                <a:prstGeom prst="rect">
                  <a:avLst/>
                </a:prstGeom>
                <a:noFill/>
                <a:ln>
                  <a:noFill/>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DCC3680F-396F-4E1A-8517-B8144313799E}"/>
                    </a:ext>
                  </a:extLst>
                </p:cNvPr>
                <p:cNvGrpSpPr/>
                <p:nvPr/>
              </p:nvGrpSpPr>
              <p:grpSpPr>
                <a:xfrm>
                  <a:off x="908468" y="3218883"/>
                  <a:ext cx="7128887" cy="2888319"/>
                  <a:chOff x="-188580" y="-624600"/>
                  <a:chExt cx="7129110" cy="2888613"/>
                </a:xfrm>
              </p:grpSpPr>
              <p:grpSp>
                <p:nvGrpSpPr>
                  <p:cNvPr id="6" name="Group 5">
                    <a:extLst>
                      <a:ext uri="{FF2B5EF4-FFF2-40B4-BE49-F238E27FC236}">
                        <a16:creationId xmlns:a16="http://schemas.microsoft.com/office/drawing/2014/main" id="{D272A97C-A597-4789-B2A4-B11B2A1DAA10}"/>
                      </a:ext>
                    </a:extLst>
                  </p:cNvPr>
                  <p:cNvGrpSpPr/>
                  <p:nvPr/>
                </p:nvGrpSpPr>
                <p:grpSpPr>
                  <a:xfrm>
                    <a:off x="-188580" y="-295656"/>
                    <a:ext cx="7129110" cy="2559669"/>
                    <a:chOff x="-188580" y="-295656"/>
                    <a:chExt cx="7129110" cy="2559669"/>
                  </a:xfrm>
                </p:grpSpPr>
                <p:grpSp>
                  <p:nvGrpSpPr>
                    <p:cNvPr id="10" name="Group 9">
                      <a:extLst>
                        <a:ext uri="{FF2B5EF4-FFF2-40B4-BE49-F238E27FC236}">
                          <a16:creationId xmlns:a16="http://schemas.microsoft.com/office/drawing/2014/main" id="{377FC53C-2804-421A-ACC2-006B7395CD54}"/>
                        </a:ext>
                      </a:extLst>
                    </p:cNvPr>
                    <p:cNvGrpSpPr/>
                    <p:nvPr/>
                  </p:nvGrpSpPr>
                  <p:grpSpPr>
                    <a:xfrm>
                      <a:off x="-188580" y="-152232"/>
                      <a:ext cx="5935953" cy="2416245"/>
                      <a:chOff x="-769781" y="-190980"/>
                      <a:chExt cx="5936420" cy="2416274"/>
                    </a:xfrm>
                  </p:grpSpPr>
                  <p:pic>
                    <p:nvPicPr>
                      <p:cNvPr id="12" name="Picture 11">
                        <a:extLst>
                          <a:ext uri="{FF2B5EF4-FFF2-40B4-BE49-F238E27FC236}">
                            <a16:creationId xmlns:a16="http://schemas.microsoft.com/office/drawing/2014/main" id="{37BF59E0-ADB8-4B7F-972D-9F347C3315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99" t="8980" r="2150"/>
                      <a:stretch/>
                    </p:blipFill>
                    <p:spPr bwMode="auto">
                      <a:xfrm>
                        <a:off x="2250456" y="-190980"/>
                        <a:ext cx="2916183" cy="2401261"/>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FDEAD4DF-24D2-44C7-9505-FE328D9F33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781" y="-190980"/>
                        <a:ext cx="2993848" cy="2416274"/>
                      </a:xfrm>
                      <a:prstGeom prst="rect">
                        <a:avLst/>
                      </a:prstGeom>
                    </p:spPr>
                  </p:pic>
                </p:grpSp>
                <p:pic>
                  <p:nvPicPr>
                    <p:cNvPr id="9" name="Picture 8">
                      <a:extLst>
                        <a:ext uri="{FF2B5EF4-FFF2-40B4-BE49-F238E27FC236}">
                          <a16:creationId xmlns:a16="http://schemas.microsoft.com/office/drawing/2014/main" id="{D8474210-DA36-45FD-B6BB-779787D5FC81}"/>
                        </a:ext>
                      </a:extLst>
                    </p:cNvPr>
                    <p:cNvPicPr>
                      <a:picLocks noChangeAspect="1"/>
                    </p:cNvPicPr>
                    <p:nvPr/>
                  </p:nvPicPr>
                  <p:blipFill rotWithShape="1">
                    <a:blip r:embed="rId6">
                      <a:extLst>
                        <a:ext uri="{28A0092B-C50C-407E-A947-70E740481C1C}">
                          <a14:useLocalDpi xmlns:a14="http://schemas.microsoft.com/office/drawing/2010/main" val="0"/>
                        </a:ext>
                      </a:extLst>
                    </a:blip>
                    <a:srcRect l="14135"/>
                    <a:stretch/>
                  </p:blipFill>
                  <p:spPr bwMode="auto">
                    <a:xfrm>
                      <a:off x="5869920" y="-295656"/>
                      <a:ext cx="1070610" cy="2393950"/>
                    </a:xfrm>
                    <a:prstGeom prst="rect">
                      <a:avLst/>
                    </a:prstGeom>
                    <a:ln>
                      <a:noFill/>
                    </a:ln>
                    <a:extLst>
                      <a:ext uri="{53640926-AAD7-44D8-BBD7-CCE9431645EC}">
                        <a14:shadowObscured xmlns:a14="http://schemas.microsoft.com/office/drawing/2010/main"/>
                      </a:ext>
                    </a:extLst>
                  </p:spPr>
                </p:pic>
              </p:grpSp>
              <p:sp>
                <p:nvSpPr>
                  <p:cNvPr id="7" name="Arrow: Right 6">
                    <a:extLst>
                      <a:ext uri="{FF2B5EF4-FFF2-40B4-BE49-F238E27FC236}">
                        <a16:creationId xmlns:a16="http://schemas.microsoft.com/office/drawing/2014/main" id="{4AF403AA-DC20-4D4D-A2B0-59BDF8B1090C}"/>
                      </a:ext>
                    </a:extLst>
                  </p:cNvPr>
                  <p:cNvSpPr/>
                  <p:nvPr/>
                </p:nvSpPr>
                <p:spPr>
                  <a:xfrm rot="2329885">
                    <a:off x="5077653" y="-624600"/>
                    <a:ext cx="1035581" cy="246282"/>
                  </a:xfrm>
                  <a:prstGeom prst="rightArrow">
                    <a:avLst>
                      <a:gd name="adj1" fmla="val 50000"/>
                      <a:gd name="adj2" fmla="val 10138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5" name="Rectangle 14">
                  <a:extLst>
                    <a:ext uri="{FF2B5EF4-FFF2-40B4-BE49-F238E27FC236}">
                      <a16:creationId xmlns:a16="http://schemas.microsoft.com/office/drawing/2014/main" id="{0AA4530A-5DC0-4270-9B49-FA139078C380}"/>
                    </a:ext>
                  </a:extLst>
                </p:cNvPr>
                <p:cNvSpPr/>
                <p:nvPr/>
              </p:nvSpPr>
              <p:spPr>
                <a:xfrm>
                  <a:off x="5347266" y="1919404"/>
                  <a:ext cx="1075728" cy="1034269"/>
                </a:xfrm>
                <a:prstGeom prst="rect">
                  <a:avLst/>
                </a:prstGeom>
                <a:noFill/>
                <a:ln w="5715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pic>
            <p:nvPicPr>
              <p:cNvPr id="19" name="Picture 18">
                <a:extLst>
                  <a:ext uri="{FF2B5EF4-FFF2-40B4-BE49-F238E27FC236}">
                    <a16:creationId xmlns:a16="http://schemas.microsoft.com/office/drawing/2014/main" id="{7F9D568A-9540-4D54-8BD2-88AD05455B30}"/>
                  </a:ext>
                </a:extLst>
              </p:cNvPr>
              <p:cNvPicPr/>
              <p:nvPr/>
            </p:nvPicPr>
            <p:blipFill>
              <a:blip r:embed="rId7">
                <a:extLst>
                  <a:ext uri="{28A0092B-C50C-407E-A947-70E740481C1C}">
                    <a14:useLocalDpi xmlns:a14="http://schemas.microsoft.com/office/drawing/2010/main" val="0"/>
                  </a:ext>
                </a:extLst>
              </a:blip>
              <a:stretch>
                <a:fillRect/>
              </a:stretch>
            </p:blipFill>
            <p:spPr>
              <a:xfrm>
                <a:off x="8129550" y="2203561"/>
                <a:ext cx="2869738" cy="2731899"/>
              </a:xfrm>
              <a:prstGeom prst="rect">
                <a:avLst/>
              </a:prstGeom>
            </p:spPr>
          </p:pic>
          <p:sp>
            <p:nvSpPr>
              <p:cNvPr id="22" name="Rectangle 21">
                <a:extLst>
                  <a:ext uri="{FF2B5EF4-FFF2-40B4-BE49-F238E27FC236}">
                    <a16:creationId xmlns:a16="http://schemas.microsoft.com/office/drawing/2014/main" id="{D1FC2FFB-B751-44D4-B31B-D845C1F791D1}"/>
                  </a:ext>
                </a:extLst>
              </p:cNvPr>
              <p:cNvSpPr/>
              <p:nvPr/>
            </p:nvSpPr>
            <p:spPr>
              <a:xfrm>
                <a:off x="589357" y="3420351"/>
                <a:ext cx="3307316"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Skid to Turn angles </a:t>
                </a:r>
                <a:endParaRPr lang="zh-CN" altLang="en-US" sz="2400" dirty="0"/>
              </a:p>
            </p:txBody>
          </p:sp>
          <p:sp>
            <p:nvSpPr>
              <p:cNvPr id="23" name="Rectangle 22">
                <a:extLst>
                  <a:ext uri="{FF2B5EF4-FFF2-40B4-BE49-F238E27FC236}">
                    <a16:creationId xmlns:a16="http://schemas.microsoft.com/office/drawing/2014/main" id="{5B260CD5-4F04-46F7-80D3-F9C29C6253C0}"/>
                  </a:ext>
                </a:extLst>
              </p:cNvPr>
              <p:cNvSpPr/>
              <p:nvPr/>
            </p:nvSpPr>
            <p:spPr>
              <a:xfrm>
                <a:off x="3624828" y="6347328"/>
                <a:ext cx="3815468"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C00000"/>
                    </a:solidFill>
                    <a:effectLst>
                      <a:outerShdw blurRad="38100" dist="38100" dir="2700000" algn="tl">
                        <a:srgbClr val="000000">
                          <a:alpha val="43137"/>
                        </a:srgbClr>
                      </a:outerShdw>
                    </a:effectLst>
                  </a:rPr>
                  <a:t>Skid to Turn Simulation</a:t>
                </a:r>
                <a:endParaRPr lang="zh-CN" altLang="en-US" sz="2400" dirty="0"/>
              </a:p>
            </p:txBody>
          </p:sp>
        </p:grpSp>
        <p:pic>
          <p:nvPicPr>
            <p:cNvPr id="24" name="Graphic 23" descr="Wireless router">
              <a:extLst>
                <a:ext uri="{FF2B5EF4-FFF2-40B4-BE49-F238E27FC236}">
                  <a16:creationId xmlns:a16="http://schemas.microsoft.com/office/drawing/2014/main" id="{2372B575-D0B1-47B3-B775-C12F14707D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6103" y="-25789"/>
              <a:ext cx="852461" cy="852461"/>
            </a:xfrm>
            <a:prstGeom prst="rect">
              <a:avLst/>
            </a:prstGeom>
          </p:spPr>
        </p:pic>
      </p:grpSp>
    </p:spTree>
    <p:extLst>
      <p:ext uri="{BB962C8B-B14F-4D97-AF65-F5344CB8AC3E}">
        <p14:creationId xmlns:p14="http://schemas.microsoft.com/office/powerpoint/2010/main" val="2954203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2">
            <a:hlinkClick r:id="" action="ppaction://media"/>
            <a:extLst>
              <a:ext uri="{FF2B5EF4-FFF2-40B4-BE49-F238E27FC236}">
                <a16:creationId xmlns:a16="http://schemas.microsoft.com/office/drawing/2014/main" id="{0A0F60A2-E084-4FA5-A8B1-02D77D6590FF}"/>
              </a:ext>
            </a:extLst>
          </p:cNvPr>
          <p:cNvPicPr>
            <a:picLocks noChangeAspect="1"/>
          </p:cNvPicPr>
          <p:nvPr>
            <a:videoFile r:link="rId1"/>
            <p:extLst>
              <p:ext uri="{DAA4B4D4-6D71-4841-9C94-3DE7FCFB9230}">
                <p14:media xmlns:p14="http://schemas.microsoft.com/office/powerpoint/2010/main" r:embed="rId2">
                  <p14:trim st="8678" end="4710.1587"/>
                </p14:media>
              </p:ext>
            </p:extLst>
          </p:nvPr>
        </p:nvPicPr>
        <p:blipFill rotWithShape="1">
          <a:blip r:embed="rId4"/>
          <a:srcRect l="231" t="16361" r="27232" b="8807"/>
          <a:stretch/>
        </p:blipFill>
        <p:spPr>
          <a:xfrm>
            <a:off x="269232" y="2004066"/>
            <a:ext cx="6804538" cy="4070412"/>
          </a:xfrm>
          <a:prstGeom prst="rect">
            <a:avLst/>
          </a:prstGeom>
        </p:spPr>
      </p:pic>
      <p:pic>
        <p:nvPicPr>
          <p:cNvPr id="8" name="Picture 7">
            <a:extLst>
              <a:ext uri="{FF2B5EF4-FFF2-40B4-BE49-F238E27FC236}">
                <a16:creationId xmlns:a16="http://schemas.microsoft.com/office/drawing/2014/main" id="{C593944F-3BBA-4F90-B938-4E86F8C2ED3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370956" y="2091807"/>
            <a:ext cx="4551812" cy="3894929"/>
          </a:xfrm>
          <a:prstGeom prst="rect">
            <a:avLst/>
          </a:prstGeom>
        </p:spPr>
      </p:pic>
      <p:grpSp>
        <p:nvGrpSpPr>
          <p:cNvPr id="11" name="Group 10">
            <a:extLst>
              <a:ext uri="{FF2B5EF4-FFF2-40B4-BE49-F238E27FC236}">
                <a16:creationId xmlns:a16="http://schemas.microsoft.com/office/drawing/2014/main" id="{4B53A49F-6A47-4E52-86E2-1469909350EE}"/>
              </a:ext>
            </a:extLst>
          </p:cNvPr>
          <p:cNvGrpSpPr/>
          <p:nvPr/>
        </p:nvGrpSpPr>
        <p:grpSpPr>
          <a:xfrm>
            <a:off x="161393" y="198121"/>
            <a:ext cx="11869214" cy="1551864"/>
            <a:chOff x="269232" y="131214"/>
            <a:chExt cx="11869214" cy="1551864"/>
          </a:xfrm>
        </p:grpSpPr>
        <p:grpSp>
          <p:nvGrpSpPr>
            <p:cNvPr id="7" name="Group 6">
              <a:extLst>
                <a:ext uri="{FF2B5EF4-FFF2-40B4-BE49-F238E27FC236}">
                  <a16:creationId xmlns:a16="http://schemas.microsoft.com/office/drawing/2014/main" id="{7505C635-9335-4CED-B3C4-7636FAF51BE7}"/>
                </a:ext>
              </a:extLst>
            </p:cNvPr>
            <p:cNvGrpSpPr/>
            <p:nvPr/>
          </p:nvGrpSpPr>
          <p:grpSpPr>
            <a:xfrm>
              <a:off x="269232" y="242267"/>
              <a:ext cx="7216978" cy="1433476"/>
              <a:chOff x="679404" y="243307"/>
              <a:chExt cx="6417310" cy="1308735"/>
            </a:xfrm>
          </p:grpSpPr>
          <p:pic>
            <p:nvPicPr>
              <p:cNvPr id="3" name="Picture 2">
                <a:extLst>
                  <a:ext uri="{FF2B5EF4-FFF2-40B4-BE49-F238E27FC236}">
                    <a16:creationId xmlns:a16="http://schemas.microsoft.com/office/drawing/2014/main" id="{E6FC3568-A4FF-47B1-9129-95E6F0B59E03}"/>
                  </a:ext>
                </a:extLst>
              </p:cNvPr>
              <p:cNvPicPr/>
              <p:nvPr/>
            </p:nvPicPr>
            <p:blipFill rotWithShape="1">
              <a:blip r:embed="rId6" cstate="print">
                <a:extLst>
                  <a:ext uri="{28A0092B-C50C-407E-A947-70E740481C1C}">
                    <a14:useLocalDpi xmlns:a14="http://schemas.microsoft.com/office/drawing/2010/main" val="0"/>
                  </a:ext>
                </a:extLst>
              </a:blip>
              <a:srcRect l="9921" t="-913" r="7416" b="913"/>
              <a:stretch/>
            </p:blipFill>
            <p:spPr bwMode="auto">
              <a:xfrm>
                <a:off x="2973024" y="243307"/>
                <a:ext cx="1232535" cy="1297940"/>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C9F99C1B-AA0A-4835-BC43-4F68A408F770}"/>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328749" y="249022"/>
                <a:ext cx="1400175" cy="1269365"/>
              </a:xfrm>
              <a:prstGeom prst="rect">
                <a:avLst/>
              </a:prstGeom>
            </p:spPr>
          </p:pic>
          <p:pic>
            <p:nvPicPr>
              <p:cNvPr id="5" name="Picture 4">
                <a:extLst>
                  <a:ext uri="{FF2B5EF4-FFF2-40B4-BE49-F238E27FC236}">
                    <a16:creationId xmlns:a16="http://schemas.microsoft.com/office/drawing/2014/main" id="{FF723203-C588-4438-8297-0819C98B1596}"/>
                  </a:ext>
                </a:extLst>
              </p:cNvPr>
              <p:cNvPicPr/>
              <p:nvPr/>
            </p:nvPicPr>
            <p:blipFill rotWithShape="1">
              <a:blip r:embed="rId8">
                <a:extLst>
                  <a:ext uri="{28A0092B-C50C-407E-A947-70E740481C1C}">
                    <a14:useLocalDpi xmlns:a14="http://schemas.microsoft.com/office/drawing/2010/main" val="0"/>
                  </a:ext>
                </a:extLst>
              </a:blip>
              <a:srcRect l="6627" r="2907" b="12638"/>
              <a:stretch/>
            </p:blipFill>
            <p:spPr bwMode="auto">
              <a:xfrm>
                <a:off x="679404" y="249022"/>
                <a:ext cx="2187575" cy="128016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B5A4954-ED64-49F7-833E-0F33C26F4D66}"/>
                  </a:ext>
                </a:extLst>
              </p:cNvPr>
              <p:cNvPicPr/>
              <p:nvPr/>
            </p:nvPicPr>
            <p:blipFill rotWithShape="1">
              <a:blip r:embed="rId9" cstate="print">
                <a:extLst>
                  <a:ext uri="{28A0092B-C50C-407E-A947-70E740481C1C}">
                    <a14:useLocalDpi xmlns:a14="http://schemas.microsoft.com/office/drawing/2010/main" val="0"/>
                  </a:ext>
                </a:extLst>
              </a:blip>
              <a:srcRect l="14739"/>
              <a:stretch/>
            </p:blipFill>
            <p:spPr bwMode="auto">
              <a:xfrm>
                <a:off x="5839414" y="261087"/>
                <a:ext cx="1257300" cy="1290955"/>
              </a:xfrm>
              <a:prstGeom prst="rect">
                <a:avLst/>
              </a:prstGeom>
              <a:ln>
                <a:noFill/>
              </a:ln>
              <a:extLst>
                <a:ext uri="{53640926-AAD7-44D8-BBD7-CCE9431645EC}">
                  <a14:shadowObscured xmlns:a14="http://schemas.microsoft.com/office/drawing/2010/main"/>
                </a:ext>
              </a:extLst>
            </p:spPr>
          </p:pic>
        </p:grpSp>
        <p:sp>
          <p:nvSpPr>
            <p:cNvPr id="9" name="Rectangle 8">
              <a:extLst>
                <a:ext uri="{FF2B5EF4-FFF2-40B4-BE49-F238E27FC236}">
                  <a16:creationId xmlns:a16="http://schemas.microsoft.com/office/drawing/2014/main" id="{0D23F476-8AE5-49EE-A513-D0AB008E63C4}"/>
                </a:ext>
              </a:extLst>
            </p:cNvPr>
            <p:cNvSpPr/>
            <p:nvPr/>
          </p:nvSpPr>
          <p:spPr>
            <a:xfrm>
              <a:off x="7486210" y="1098303"/>
              <a:ext cx="4652236"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Skid to Turn-Simulation</a:t>
              </a:r>
              <a:endParaRPr lang="en-US" altLang="zh-CN" sz="3200" cap="none" spc="0" dirty="0">
                <a:ln w="0"/>
                <a:solidFill>
                  <a:srgbClr val="C00000"/>
                </a:solidFill>
                <a:latin typeface="+mn-ea"/>
              </a:endParaRPr>
            </a:p>
          </p:txBody>
        </p:sp>
        <p:pic>
          <p:nvPicPr>
            <p:cNvPr id="10" name="Graphic 9" descr="Wireless router">
              <a:extLst>
                <a:ext uri="{FF2B5EF4-FFF2-40B4-BE49-F238E27FC236}">
                  <a16:creationId xmlns:a16="http://schemas.microsoft.com/office/drawing/2014/main" id="{87A41009-E611-4B30-B0B7-865C09A39F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3661" y="131214"/>
              <a:ext cx="1051444" cy="1051444"/>
            </a:xfrm>
            <a:prstGeom prst="rect">
              <a:avLst/>
            </a:prstGeom>
          </p:spPr>
        </p:pic>
      </p:grpSp>
    </p:spTree>
    <p:extLst>
      <p:ext uri="{BB962C8B-B14F-4D97-AF65-F5344CB8AC3E}">
        <p14:creationId xmlns:p14="http://schemas.microsoft.com/office/powerpoint/2010/main" val="127455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E3B460-A82F-4BCA-A8D8-6E46FB8430F6}"/>
              </a:ext>
            </a:extLst>
          </p:cNvPr>
          <p:cNvSpPr/>
          <p:nvPr/>
        </p:nvSpPr>
        <p:spPr>
          <a:xfrm>
            <a:off x="233754" y="814747"/>
            <a:ext cx="11419691" cy="6217087"/>
          </a:xfrm>
          <a:prstGeom prst="rect">
            <a:avLst/>
          </a:prstGeom>
        </p:spPr>
        <p:txBody>
          <a:bodyPr wrap="square">
            <a:spAutoFit/>
          </a:bodyPr>
          <a:lstStyle/>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STEVENS, B.L., F.L. LEWIS and E.N. JOHNSON, Aircraft Control and Simulation Third Edition Dynamics, Controls Design, and</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Autonomous Systems, United States of America: John Wiley &amp; Sons, Inc., Hoboken, New Jersey</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 Dr. Nelson, R.C., Flight Stability and Automatic Control 2nd Ed.</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 </a:t>
            </a:r>
            <a:r>
              <a:rPr lang="en-US" altLang="zh-CN" sz="2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Kaloust</a:t>
            </a: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J., C. Ham and Z. Qu, Nonlinear autopilot control design for a 2-DOF helicopter model.</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 Chen, C., System Theory and Design. Second Edition ed: Oxford University Press.</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 </a:t>
            </a:r>
            <a:r>
              <a:rPr lang="en-US" altLang="zh-CN" sz="2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Yechout</a:t>
            </a: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T.R., et al., Introduction to aircraft flight mechanics: American Institute of Aeronautics and Astronautics, Inc.1801 Alexander Bell Drive, Reston, VA 20191-4344.</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 Chambers, J.R. and R.M. Hall, Historical Review of </a:t>
            </a:r>
            <a:r>
              <a:rPr lang="en-US" altLang="zh-CN" sz="2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Uncommanded</a:t>
            </a: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Lateral-Directional Motions at Transonic Conditions. JOURNAL OF AIRCRAFT, (Vol. 41, No. 3, May</a:t>
            </a:r>
            <a:r>
              <a:rPr lang="zh-CN" altLang="zh-CN" sz="2000" kern="0" dirty="0">
                <a:solidFill>
                  <a:srgbClr val="000000"/>
                </a:solidFill>
                <a:latin typeface="Calibri" panose="020F0502020204030204" pitchFamily="34" charset="0"/>
                <a:ea typeface="宋体" panose="02010600030101010101" pitchFamily="2" charset="-122"/>
                <a:cs typeface="宋体" panose="02010600030101010101" pitchFamily="2" charset="-122"/>
              </a:rPr>
              <a:t>–</a:t>
            </a: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June 2004).</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 Rauf, A., et al. Aerodynamic modeling and state-space model extraction of a UAV using DATCOM and Simulink. 2011: IEEE.</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[8]. </a:t>
            </a:r>
            <a:r>
              <a:rPr lang="en-US" altLang="zh-CN" sz="2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Rysdyk</a:t>
            </a: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R., Course and Heading Changes in significant wind. JOURNAL OF GUIDANCE, CONTROL, AND DYNAMICS, (Vol. 30, No. 4, July–August 2007).</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[9]. Michael Basler, M.S., et al., The </a:t>
            </a:r>
            <a:r>
              <a:rPr lang="en-US" altLang="zh-CN" sz="2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FlightGear</a:t>
            </a: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Manual for </a:t>
            </a:r>
            <a:r>
              <a:rPr lang="en-US" altLang="zh-CN" sz="2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FlightGear</a:t>
            </a: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Version 3.6.0.</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 Kubica, F. and T. Livet, Flight Control Law Synthesis for A Flexible Aircraft. American Institute of Aeronautics, 1994.</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[11] Tanner Austin Sims</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Design and Control Considerations for a Skid-to-Turn Unmanned Aerial Vehicle, 2009</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E2B25219-DF58-4569-A01F-FDF6CE90EEB3}"/>
              </a:ext>
            </a:extLst>
          </p:cNvPr>
          <p:cNvSpPr/>
          <p:nvPr/>
        </p:nvSpPr>
        <p:spPr>
          <a:xfrm>
            <a:off x="233754" y="128372"/>
            <a:ext cx="2212465" cy="584775"/>
          </a:xfrm>
          <a:prstGeom prst="rect">
            <a:avLst/>
          </a:prstGeom>
          <a:noFill/>
        </p:spPr>
        <p:txBody>
          <a:bodyPr wrap="none" lIns="91440" tIns="45720" rIns="91440" bIns="45720">
            <a:spAutoFit/>
          </a:bodyPr>
          <a:lstStyle/>
          <a:p>
            <a:pPr algn="ctr"/>
            <a:r>
              <a:rPr lang="en-US" altLang="zh-CN" sz="3200" b="1" dirty="0">
                <a:ln w="0"/>
                <a:solidFill>
                  <a:srgbClr val="C00000"/>
                </a:solidFill>
                <a:effectLst>
                  <a:outerShdw blurRad="38100" dist="19050" dir="2700000" algn="tl" rotWithShape="0">
                    <a:schemeClr val="dk1">
                      <a:alpha val="40000"/>
                    </a:schemeClr>
                  </a:outerShdw>
                </a:effectLst>
                <a:latin typeface="+mn-ea"/>
              </a:rPr>
              <a:t>References</a:t>
            </a:r>
            <a:endParaRPr lang="en-US" altLang="zh-CN" sz="3200" cap="none" spc="0" dirty="0">
              <a:ln w="0"/>
              <a:solidFill>
                <a:srgbClr val="C00000"/>
              </a:solidFill>
              <a:latin typeface="+mn-ea"/>
            </a:endParaRPr>
          </a:p>
        </p:txBody>
      </p:sp>
    </p:spTree>
    <p:extLst>
      <p:ext uri="{BB962C8B-B14F-4D97-AF65-F5344CB8AC3E}">
        <p14:creationId xmlns:p14="http://schemas.microsoft.com/office/powerpoint/2010/main" val="2280559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42515A-22AC-4DBB-AAD2-DBBBBD259F84}"/>
              </a:ext>
            </a:extLst>
          </p:cNvPr>
          <p:cNvSpPr/>
          <p:nvPr/>
        </p:nvSpPr>
        <p:spPr>
          <a:xfrm>
            <a:off x="2150849" y="689420"/>
            <a:ext cx="7890302" cy="1015663"/>
          </a:xfrm>
          <a:prstGeom prst="rect">
            <a:avLst/>
          </a:prstGeom>
          <a:noFill/>
        </p:spPr>
        <p:txBody>
          <a:bodyPr wrap="none" lIns="91440" tIns="45720" rIns="91440" bIns="45720">
            <a:spAutoFit/>
          </a:bodyPr>
          <a:lstStyle/>
          <a:p>
            <a:pPr algn="ctr"/>
            <a:r>
              <a:rPr lang="en-US" altLang="zh-CN" sz="6000" b="1" dirty="0">
                <a:ln w="0"/>
                <a:solidFill>
                  <a:srgbClr val="C00000"/>
                </a:solidFill>
                <a:effectLst>
                  <a:outerShdw blurRad="38100" dist="19050" dir="2700000" algn="tl" rotWithShape="0">
                    <a:schemeClr val="dk1">
                      <a:alpha val="40000"/>
                    </a:schemeClr>
                  </a:outerShdw>
                </a:effectLst>
                <a:latin typeface="+mn-ea"/>
              </a:rPr>
              <a:t>Thanks for Watching!!</a:t>
            </a:r>
            <a:endParaRPr lang="en-US" altLang="zh-CN" sz="6000" cap="none" spc="0" dirty="0">
              <a:ln w="0"/>
              <a:solidFill>
                <a:srgbClr val="C00000"/>
              </a:solidFill>
              <a:latin typeface="+mn-ea"/>
            </a:endParaRPr>
          </a:p>
        </p:txBody>
      </p:sp>
      <p:pic>
        <p:nvPicPr>
          <p:cNvPr id="7" name="Graphic 6" descr="Questions">
            <a:extLst>
              <a:ext uri="{FF2B5EF4-FFF2-40B4-BE49-F238E27FC236}">
                <a16:creationId xmlns:a16="http://schemas.microsoft.com/office/drawing/2014/main" id="{8CF13686-9D55-4BAC-AB96-00A33EAEA1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6555" y="1992853"/>
            <a:ext cx="2584524" cy="2584524"/>
          </a:xfrm>
          <a:prstGeom prst="rect">
            <a:avLst/>
          </a:prstGeom>
        </p:spPr>
      </p:pic>
      <p:sp>
        <p:nvSpPr>
          <p:cNvPr id="8" name="Rectangle 7">
            <a:extLst>
              <a:ext uri="{FF2B5EF4-FFF2-40B4-BE49-F238E27FC236}">
                <a16:creationId xmlns:a16="http://schemas.microsoft.com/office/drawing/2014/main" id="{5546CC8B-C92C-41C4-9404-0767A6CBD6D3}"/>
              </a:ext>
            </a:extLst>
          </p:cNvPr>
          <p:cNvSpPr/>
          <p:nvPr/>
        </p:nvSpPr>
        <p:spPr>
          <a:xfrm>
            <a:off x="3863946" y="4865147"/>
            <a:ext cx="4227439" cy="1015663"/>
          </a:xfrm>
          <a:prstGeom prst="rect">
            <a:avLst/>
          </a:prstGeom>
          <a:noFill/>
        </p:spPr>
        <p:txBody>
          <a:bodyPr wrap="none" lIns="91440" tIns="45720" rIns="91440" bIns="45720">
            <a:spAutoFit/>
          </a:bodyPr>
          <a:lstStyle/>
          <a:p>
            <a:pPr algn="ctr"/>
            <a:r>
              <a:rPr lang="en-US" altLang="zh-CN" sz="6000" b="1" dirty="0">
                <a:ln w="0"/>
                <a:solidFill>
                  <a:srgbClr val="C00000"/>
                </a:solidFill>
                <a:effectLst>
                  <a:outerShdw blurRad="38100" dist="19050" dir="2700000" algn="tl" rotWithShape="0">
                    <a:schemeClr val="dk1">
                      <a:alpha val="40000"/>
                    </a:schemeClr>
                  </a:outerShdw>
                </a:effectLst>
                <a:latin typeface="+mn-ea"/>
              </a:rPr>
              <a:t>Questions ?</a:t>
            </a:r>
            <a:endParaRPr lang="en-US" altLang="zh-CN" sz="6000" cap="none" spc="0" dirty="0">
              <a:ln w="0"/>
              <a:solidFill>
                <a:srgbClr val="C00000"/>
              </a:solidFill>
              <a:latin typeface="+mn-ea"/>
            </a:endParaRPr>
          </a:p>
        </p:txBody>
      </p:sp>
    </p:spTree>
    <p:extLst>
      <p:ext uri="{BB962C8B-B14F-4D97-AF65-F5344CB8AC3E}">
        <p14:creationId xmlns:p14="http://schemas.microsoft.com/office/powerpoint/2010/main" val="3212500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8AB2-BB40-41E6-9895-C19FF6934E5E}"/>
              </a:ext>
            </a:extLst>
          </p:cNvPr>
          <p:cNvSpPr>
            <a:spLocks noGrp="1"/>
          </p:cNvSpPr>
          <p:nvPr>
            <p:ph type="title"/>
          </p:nvPr>
        </p:nvSpPr>
        <p:spPr/>
        <p:txBody>
          <a:bodyPr>
            <a:normAutofit/>
          </a:bodyPr>
          <a:lstStyle/>
          <a:p>
            <a:r>
              <a:rPr lang="en-US" sz="4000" b="1" dirty="0">
                <a:solidFill>
                  <a:srgbClr val="C00000"/>
                </a:solidFill>
                <a:effectLst>
                  <a:outerShdw blurRad="38100" dist="38100" dir="2700000" algn="tl">
                    <a:srgbClr val="000000">
                      <a:alpha val="43137"/>
                    </a:srgbClr>
                  </a:outerShdw>
                </a:effectLst>
                <a:latin typeface="+mn-lt"/>
              </a:rPr>
              <a:t>Trim &amp; Linearization</a:t>
            </a:r>
          </a:p>
        </p:txBody>
      </p:sp>
      <p:sp>
        <p:nvSpPr>
          <p:cNvPr id="3" name="Content Placeholder 2">
            <a:extLst>
              <a:ext uri="{FF2B5EF4-FFF2-40B4-BE49-F238E27FC236}">
                <a16:creationId xmlns:a16="http://schemas.microsoft.com/office/drawing/2014/main" id="{0A9C0FE3-0820-40CD-9805-27909A995D55}"/>
              </a:ext>
            </a:extLst>
          </p:cNvPr>
          <p:cNvSpPr>
            <a:spLocks noGrp="1"/>
          </p:cNvSpPr>
          <p:nvPr>
            <p:ph idx="1"/>
          </p:nvPr>
        </p:nvSpPr>
        <p:spPr>
          <a:xfrm>
            <a:off x="622570" y="1690688"/>
            <a:ext cx="9592198" cy="4486376"/>
          </a:xfrm>
        </p:spPr>
        <p:txBody>
          <a:bodyPr>
            <a:normAutofit fontScale="77500" lnSpcReduction="20000"/>
          </a:bodyPr>
          <a:lstStyle/>
          <a:p>
            <a:r>
              <a:rPr lang="en-US" dirty="0"/>
              <a:t>Trim Results (Trans Kin, Propeller, 1</a:t>
            </a:r>
            <a:r>
              <a:rPr lang="en-US" baseline="30000" dirty="0"/>
              <a:t>st</a:t>
            </a:r>
            <a:r>
              <a:rPr lang="en-US" dirty="0"/>
              <a:t> order actuators commented out):</a:t>
            </a:r>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a:p>
            <a:r>
              <a:rPr lang="en-US" dirty="0"/>
              <a:t>Trim Condition (Glider) </a:t>
            </a:r>
            <a:r>
              <a:rPr lang="en-US" dirty="0" err="1"/>
              <a:t>FlightGear</a:t>
            </a:r>
            <a:r>
              <a:rPr lang="en-US" dirty="0"/>
              <a:t> Demonstration:</a:t>
            </a:r>
          </a:p>
          <a:p>
            <a:pPr marL="0" indent="0">
              <a:buNone/>
            </a:pPr>
            <a:r>
              <a:rPr lang="en-US" dirty="0">
                <a:solidFill>
                  <a:schemeClr val="tx1"/>
                </a:solidFill>
                <a:hlinkClick r:id="rId2">
                  <a:extLst>
                    <a:ext uri="{A12FA001-AC4F-418D-AE19-62706E023703}">
                      <ahyp:hlinkClr xmlns:ahyp="http://schemas.microsoft.com/office/drawing/2018/hyperlinkcolor" val="tx"/>
                    </a:ext>
                  </a:extLst>
                </a:hlinkClick>
              </a:rPr>
              <a:t>https://www.youtube.com/watch?v=aavscQ1y04M</a:t>
            </a:r>
            <a:endParaRPr lang="en-US" dirty="0">
              <a:solidFill>
                <a:schemeClr val="tx1"/>
              </a:solidFill>
            </a:endParaRPr>
          </a:p>
        </p:txBody>
      </p:sp>
      <p:pic>
        <p:nvPicPr>
          <p:cNvPr id="7" name="Picture 6" descr="A screenshot of a cell phone&#10;&#10;Description automatically generated">
            <a:extLst>
              <a:ext uri="{FF2B5EF4-FFF2-40B4-BE49-F238E27FC236}">
                <a16:creationId xmlns:a16="http://schemas.microsoft.com/office/drawing/2014/main" id="{65AB273D-B5A3-4658-98B9-4B3BAE41D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35203"/>
            <a:ext cx="8044045" cy="2506401"/>
          </a:xfrm>
          <a:prstGeom prst="rect">
            <a:avLst/>
          </a:prstGeom>
        </p:spPr>
      </p:pic>
    </p:spTree>
    <p:extLst>
      <p:ext uri="{BB962C8B-B14F-4D97-AF65-F5344CB8AC3E}">
        <p14:creationId xmlns:p14="http://schemas.microsoft.com/office/powerpoint/2010/main" val="80222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C898-2B98-46E2-9A85-400AB3BCCB97}"/>
              </a:ext>
            </a:extLst>
          </p:cNvPr>
          <p:cNvSpPr>
            <a:spLocks noGrp="1"/>
          </p:cNvSpPr>
          <p:nvPr>
            <p:ph type="title"/>
          </p:nvPr>
        </p:nvSpPr>
        <p:spPr/>
        <p:txBody>
          <a:bodyPr>
            <a:normAutofit/>
          </a:bodyPr>
          <a:lstStyle/>
          <a:p>
            <a:r>
              <a:rPr lang="en-US" sz="4000" b="1" dirty="0">
                <a:solidFill>
                  <a:srgbClr val="C00000"/>
                </a:solidFill>
                <a:effectLst>
                  <a:outerShdw blurRad="38100" dist="38100" dir="2700000" algn="tl">
                    <a:srgbClr val="000000">
                      <a:alpha val="43137"/>
                    </a:srgbClr>
                  </a:outerShdw>
                </a:effectLst>
                <a:latin typeface="+mn-lt"/>
              </a:rPr>
              <a:t>Longitudinal Mode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22759D-E6B3-4FAE-A487-0FFE20AB57D5}"/>
                  </a:ext>
                </a:extLst>
              </p:cNvPr>
              <p:cNvSpPr>
                <a:spLocks noGrp="1"/>
              </p:cNvSpPr>
              <p:nvPr>
                <p:ph idx="1"/>
              </p:nvPr>
            </p:nvSpPr>
            <p:spPr/>
            <p:txBody>
              <a:bodyPr/>
              <a:lstStyle/>
              <a:p>
                <a:r>
                  <a:rPr lang="en-US" dirty="0"/>
                  <a:t>State: [Θ; U; W; Q; h]</a:t>
                </a:r>
              </a:p>
              <a:p>
                <a:r>
                  <a:rPr lang="en-US" sz="2400" dirty="0"/>
                  <a:t>Control Surfaces: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𝐹</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𝐸</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𝑇</m:t>
                        </m:r>
                      </m:sub>
                    </m:sSub>
                  </m:oMath>
                </a14:m>
                <a:r>
                  <a:rPr lang="en-US" sz="2400" dirty="0"/>
                  <a:t>]</a:t>
                </a:r>
              </a:p>
              <a:p>
                <a:r>
                  <a:rPr lang="en-US" sz="2400" dirty="0"/>
                  <a:t>Sensors: </a:t>
                </a:r>
                <a:r>
                  <a:rPr lang="pt-BR" sz="2400" dirty="0"/>
                  <a:t>[Q;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m:t>
                        </m:r>
                      </m:sub>
                    </m:sSub>
                  </m:oMath>
                </a14:m>
                <a:r>
                  <a:rPr lang="pt-BR" sz="2400" dirty="0"/>
                  <a:t>; </a:t>
                </a:r>
                <a14:m>
                  <m:oMath xmlns:m="http://schemas.openxmlformats.org/officeDocument/2006/math">
                    <m:r>
                      <a:rPr lang="en-US" sz="2400" i="1">
                        <a:latin typeface="Cambria Math" panose="02040503050406030204" pitchFamily="18" charset="0"/>
                      </a:rPr>
                      <m:t>𝛼</m:t>
                    </m:r>
                  </m:oMath>
                </a14:m>
                <a:r>
                  <a:rPr lang="pt-BR" sz="2400" dirty="0"/>
                  <a:t>; h;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𝑥</m:t>
                        </m:r>
                      </m:sub>
                    </m:sSub>
                  </m:oMath>
                </a14:m>
                <a:r>
                  <a:rPr lang="pt-BR" sz="2400" dirty="0"/>
                  <a:t>; </a:t>
                </a:r>
                <a14:m>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rPr>
                          <m:t>𝑎</m:t>
                        </m:r>
                      </m:e>
                      <m:sub>
                        <m:r>
                          <a:rPr lang="en-US" sz="2400" i="1">
                            <a:latin typeface="Cambria Math" panose="02040503050406030204" pitchFamily="18" charset="0"/>
                          </a:rPr>
                          <m:t>𝑧</m:t>
                        </m:r>
                      </m:sub>
                    </m:sSub>
                    <m:r>
                      <a:rPr lang="en-US" sz="2400" b="0" i="0" smtClean="0">
                        <a:latin typeface="Cambria Math" panose="02040503050406030204" pitchFamily="18" charset="0"/>
                      </a:rPr>
                      <m:t>]</m:t>
                    </m:r>
                  </m:oMath>
                </a14:m>
                <a:r>
                  <a:rPr lang="pt-BR" sz="2400" dirty="0"/>
                  <a:t> and GPS data (lat, long &amp; alt)</a:t>
                </a:r>
              </a:p>
              <a:p>
                <a:r>
                  <a:rPr lang="pt-BR" sz="2400" dirty="0"/>
                  <a:t>Phugoid mode Eigenvalues: </a:t>
                </a:r>
                <a:r>
                  <a:rPr lang="nn-NO" sz="2400" dirty="0"/>
                  <a:t>-0.10 </a:t>
                </a:r>
                <a14:m>
                  <m:oMath xmlns:m="http://schemas.openxmlformats.org/officeDocument/2006/math">
                    <m:r>
                      <a:rPr lang="nn-NO" sz="2400" i="1" dirty="0" smtClean="0">
                        <a:latin typeface="Cambria Math" panose="02040503050406030204" pitchFamily="18" charset="0"/>
                        <a:ea typeface="Cambria Math" panose="02040503050406030204" pitchFamily="18" charset="0"/>
                      </a:rPr>
                      <m:t>±</m:t>
                    </m:r>
                  </m:oMath>
                </a14:m>
                <a:r>
                  <a:rPr lang="nn-NO" sz="2400" dirty="0"/>
                  <a:t> 0.63i</a:t>
                </a:r>
                <a:endParaRPr lang="pt-BR" sz="2400" dirty="0"/>
              </a:p>
              <a:p>
                <a:r>
                  <a:rPr lang="pt-BR" sz="2400" dirty="0"/>
                  <a:t>Short Period mode Eigenvalues:</a:t>
                </a:r>
                <a:r>
                  <a:rPr lang="nn-NO" sz="2400" dirty="0"/>
                  <a:t> -23.97 </a:t>
                </a:r>
                <a14:m>
                  <m:oMath xmlns:m="http://schemas.openxmlformats.org/officeDocument/2006/math">
                    <m:r>
                      <a:rPr lang="nn-NO" sz="2400" i="1" dirty="0">
                        <a:latin typeface="Cambria Math" panose="02040503050406030204" pitchFamily="18" charset="0"/>
                        <a:ea typeface="Cambria Math" panose="02040503050406030204" pitchFamily="18" charset="0"/>
                      </a:rPr>
                      <m:t>±</m:t>
                    </m:r>
                  </m:oMath>
                </a14:m>
                <a:r>
                  <a:rPr lang="nn-NO" sz="2400" dirty="0"/>
                  <a:t> 31.29i</a:t>
                </a:r>
              </a:p>
              <a:p>
                <a:r>
                  <a:rPr lang="nn-NO" sz="2400" dirty="0"/>
                  <a:t>Full State Observer: Estimate the states for full-state feedback </a:t>
                </a:r>
              </a:p>
              <a:p>
                <a:r>
                  <a:rPr lang="nn-NO" sz="2400" dirty="0"/>
                  <a:t>Stability Augmentation System: Dampen Short Period mode</a:t>
                </a:r>
              </a:p>
              <a:p>
                <a:r>
                  <a:rPr lang="nn-NO" sz="2400" dirty="0"/>
                  <a:t>Autopilot Design: Automatic Takeoff with LQR </a:t>
                </a:r>
              </a:p>
              <a:p>
                <a:endParaRPr lang="nn-NO" dirty="0"/>
              </a:p>
            </p:txBody>
          </p:sp>
        </mc:Choice>
        <mc:Fallback xmlns="">
          <p:sp>
            <p:nvSpPr>
              <p:cNvPr id="3" name="Content Placeholder 2">
                <a:extLst>
                  <a:ext uri="{FF2B5EF4-FFF2-40B4-BE49-F238E27FC236}">
                    <a16:creationId xmlns:a16="http://schemas.microsoft.com/office/drawing/2014/main" id="{DB22759D-E6B3-4FAE-A487-0FFE20AB57D5}"/>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en-US">
                    <a:noFill/>
                  </a:rPr>
                  <a:t> </a:t>
                </a:r>
              </a:p>
            </p:txBody>
          </p:sp>
        </mc:Fallback>
      </mc:AlternateContent>
    </p:spTree>
    <p:extLst>
      <p:ext uri="{BB962C8B-B14F-4D97-AF65-F5344CB8AC3E}">
        <p14:creationId xmlns:p14="http://schemas.microsoft.com/office/powerpoint/2010/main" val="34190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2F5D0-DE94-43E2-9819-E143E0BE03F6}"/>
              </a:ext>
            </a:extLst>
          </p:cNvPr>
          <p:cNvSpPr>
            <a:spLocks noGrp="1"/>
          </p:cNvSpPr>
          <p:nvPr>
            <p:ph type="title"/>
          </p:nvPr>
        </p:nvSpPr>
        <p:spPr>
          <a:xfrm>
            <a:off x="1154953" y="973668"/>
            <a:ext cx="8761413" cy="706964"/>
          </a:xfrm>
        </p:spPr>
        <p:txBody>
          <a:bodyPr>
            <a:normAutofit/>
          </a:bodyPr>
          <a:lstStyle/>
          <a:p>
            <a:r>
              <a:rPr lang="en-US" b="1" dirty="0">
                <a:solidFill>
                  <a:srgbClr val="C00000"/>
                </a:solidFill>
                <a:latin typeface="+mn-lt"/>
              </a:rPr>
              <a:t>Full-State Observer</a:t>
            </a:r>
          </a:p>
        </p:txBody>
      </p:sp>
      <mc:AlternateContent xmlns:mc="http://schemas.openxmlformats.org/markup-compatibility/2006" xmlns:a14="http://schemas.microsoft.com/office/drawing/2010/main">
        <mc:Choice Requires="a14">
          <p:sp>
            <p:nvSpPr>
              <p:cNvPr id="26" name="Content Placeholder 8">
                <a:extLst>
                  <a:ext uri="{FF2B5EF4-FFF2-40B4-BE49-F238E27FC236}">
                    <a16:creationId xmlns:a16="http://schemas.microsoft.com/office/drawing/2014/main" id="{3FDEE125-3EF9-453B-97A0-CCDE5EAC4DDC}"/>
                  </a:ext>
                </a:extLst>
              </p:cNvPr>
              <p:cNvSpPr>
                <a:spLocks noGrp="1"/>
              </p:cNvSpPr>
              <p:nvPr>
                <p:ph idx="1"/>
              </p:nvPr>
            </p:nvSpPr>
            <p:spPr>
              <a:xfrm>
                <a:off x="1403010" y="2261444"/>
                <a:ext cx="3481054" cy="3416300"/>
              </a:xfrm>
            </p:spPr>
            <p:txBody>
              <a:bodyPr anchor="ctr">
                <a:normAutofit/>
              </a:bodyPr>
              <a:lstStyle/>
              <a:p>
                <a:r>
                  <a:rPr lang="en-US" sz="1600" dirty="0"/>
                  <a:t>Observer Equation</a:t>
                </a:r>
                <a14:m>
                  <m:oMath xmlns:m="http://schemas.openxmlformats.org/officeDocument/2006/math">
                    <m:r>
                      <a:rPr lang="en-US" sz="1600" b="0" i="0" smtClean="0">
                        <a:latin typeface="Cambria Math" panose="02040503050406030204" pitchFamily="18" charset="0"/>
                      </a:rPr>
                      <m:t> </m:t>
                    </m:r>
                    <m:acc>
                      <m:accPr>
                        <m:chr m:val="̇"/>
                        <m:ctrlPr>
                          <a:rPr lang="en-US" sz="1600" i="1">
                            <a:latin typeface="Cambria Math" panose="02040503050406030204" pitchFamily="18" charset="0"/>
                          </a:rPr>
                        </m:ctrlPr>
                      </m:acc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acc>
                    <m:r>
                      <a:rPr lang="en-US" sz="1600" i="1">
                        <a:latin typeface="Cambria Math" panose="02040503050406030204" pitchFamily="18" charset="0"/>
                      </a:rPr>
                      <m:t>=</m:t>
                    </m:r>
                    <m:r>
                      <a:rPr lang="en-US" sz="1600" i="1">
                        <a:latin typeface="Cambria Math" panose="02040503050406030204" pitchFamily="18" charset="0"/>
                      </a:rPr>
                      <m:t>𝐴</m:t>
                    </m:r>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r>
                      <a:rPr lang="en-US" sz="1600" i="1">
                        <a:latin typeface="Cambria Math" panose="02040503050406030204" pitchFamily="18" charset="0"/>
                      </a:rPr>
                      <m:t>+</m:t>
                    </m:r>
                    <m:r>
                      <a:rPr lang="en-US" sz="1600" i="1">
                        <a:latin typeface="Cambria Math" panose="02040503050406030204" pitchFamily="18" charset="0"/>
                      </a:rPr>
                      <m:t>𝐵𝑢</m:t>
                    </m:r>
                    <m:r>
                      <a:rPr lang="en-US" sz="1600" i="1">
                        <a:latin typeface="Cambria Math" panose="02040503050406030204" pitchFamily="18" charset="0"/>
                      </a:rPr>
                      <m:t>+</m:t>
                    </m:r>
                    <m:r>
                      <a:rPr lang="en-US" sz="1600" i="1">
                        <a:latin typeface="Cambria Math" panose="02040503050406030204" pitchFamily="18" charset="0"/>
                      </a:rPr>
                      <m:t>𝐿</m:t>
                    </m:r>
                    <m:d>
                      <m:dPr>
                        <m:ctrlPr>
                          <a:rPr lang="en-US" sz="1600" i="1">
                            <a:latin typeface="Cambria Math" panose="02040503050406030204" pitchFamily="18" charset="0"/>
                          </a:rPr>
                        </m:ctrlPr>
                      </m:dPr>
                      <m:e>
                        <m:r>
                          <a:rPr lang="en-US" sz="1600" i="1">
                            <a:latin typeface="Cambria Math" panose="02040503050406030204" pitchFamily="18" charset="0"/>
                          </a:rPr>
                          <m:t>𝑦</m:t>
                        </m:r>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d>
                  </m:oMath>
                </a14:m>
                <a:endParaRPr lang="en-US" sz="1600" dirty="0"/>
              </a:p>
              <a:p>
                <a:r>
                  <a:rPr lang="en-US" sz="1600" dirty="0"/>
                  <a:t>State Error Equation </a:t>
                </a:r>
                <a14:m>
                  <m:oMath xmlns:m="http://schemas.openxmlformats.org/officeDocument/2006/math">
                    <m:acc>
                      <m:accPr>
                        <m:chr m:val="̇"/>
                        <m:ctrlPr>
                          <a:rPr lang="en-US" sz="1600" i="1" smtClean="0">
                            <a:latin typeface="Cambria Math" panose="02040503050406030204" pitchFamily="18" charset="0"/>
                          </a:rPr>
                        </m:ctrlPr>
                      </m:acc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acc>
                    <m:r>
                      <a:rPr lang="en-US" sz="1600" i="1">
                        <a:latin typeface="Cambria Math" panose="02040503050406030204" pitchFamily="18" charset="0"/>
                      </a:rPr>
                      <m:t>=</m:t>
                    </m:r>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𝑥</m:t>
                        </m:r>
                      </m:e>
                    </m:acc>
                    <m:r>
                      <a:rPr lang="en-US" sz="1600" i="1">
                        <a:latin typeface="Cambria Math" panose="02040503050406030204" pitchFamily="18" charset="0"/>
                      </a:rPr>
                      <m:t>−</m:t>
                    </m:r>
                    <m:acc>
                      <m:accPr>
                        <m:chr m:val="̇"/>
                        <m:ctrlPr>
                          <a:rPr lang="en-US" sz="1600" i="1">
                            <a:latin typeface="Cambria Math" panose="02040503050406030204" pitchFamily="18" charset="0"/>
                          </a:rPr>
                        </m:ctrlPr>
                      </m:acc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acc>
                    <m:r>
                      <a:rPr lang="en-US" sz="1600" i="1">
                        <a:latin typeface="Cambria Math" panose="02040503050406030204" pitchFamily="18" charset="0"/>
                      </a:rPr>
                      <m:t>=(</m:t>
                    </m:r>
                    <m:r>
                      <a:rPr lang="en-US" sz="1600" i="1">
                        <a:latin typeface="Cambria Math" panose="02040503050406030204" pitchFamily="18" charset="0"/>
                      </a:rPr>
                      <m:t>𝐴</m:t>
                    </m:r>
                    <m:r>
                      <a:rPr lang="en-US" sz="1600" i="1">
                        <a:latin typeface="Cambria Math" panose="02040503050406030204" pitchFamily="18" charset="0"/>
                      </a:rPr>
                      <m:t>−</m:t>
                    </m:r>
                    <m:r>
                      <a:rPr lang="en-US" sz="1600" i="1">
                        <a:latin typeface="Cambria Math" panose="02040503050406030204" pitchFamily="18" charset="0"/>
                      </a:rPr>
                      <m:t>𝐿𝐶</m:t>
                    </m:r>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endParaRPr lang="en-US" sz="1600" dirty="0"/>
              </a:p>
              <a:p>
                <a:r>
                  <a:rPr lang="en-US" sz="1600" dirty="0"/>
                  <a:t>Closed loop feedback equation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r>
                          <a:rPr lang="en-US" sz="1600" i="1">
                            <a:latin typeface="Cambria Math" panose="02040503050406030204" pitchFamily="18" charset="0"/>
                          </a:rPr>
                          <m:t>𝐴</m:t>
                        </m:r>
                        <m:r>
                          <a:rPr lang="en-US" sz="1600" i="1">
                            <a:latin typeface="Cambria Math" panose="02040503050406030204" pitchFamily="18" charset="0"/>
                          </a:rPr>
                          <m:t>−</m:t>
                        </m:r>
                        <m:r>
                          <a:rPr lang="en-US" sz="1600" b="0" i="1" smtClean="0">
                            <a:latin typeface="Cambria Math" panose="02040503050406030204" pitchFamily="18" charset="0"/>
                          </a:rPr>
                          <m:t>𝐵𝐾</m:t>
                        </m:r>
                      </m:e>
                    </m:d>
                    <m:r>
                      <a:rPr lang="en-US" sz="1600" b="0" i="1" smtClean="0">
                        <a:latin typeface="Cambria Math" panose="02040503050406030204" pitchFamily="18" charset="0"/>
                      </a:rPr>
                      <m:t>𝑥</m:t>
                    </m:r>
                  </m:oMath>
                </a14:m>
                <a:endParaRPr lang="en-US" sz="1600" dirty="0"/>
              </a:p>
              <a:p>
                <a:r>
                  <a:rPr lang="en-US" sz="1600" dirty="0"/>
                  <a:t>Observer gain “L” is determined with pole placement, similar to the feedback gain “K”</a:t>
                </a:r>
              </a:p>
              <a:p>
                <a:r>
                  <a:rPr lang="en-US" sz="1600" dirty="0"/>
                  <a:t>K = place(A, B, P)</a:t>
                </a:r>
              </a:p>
              <a:p>
                <a:r>
                  <a:rPr lang="en-US" sz="1600" dirty="0"/>
                  <a:t>L = place(</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𝐴</m:t>
                        </m:r>
                      </m:e>
                      <m:sup>
                        <m:r>
                          <a:rPr lang="en-US" sz="1600" b="0" i="1" smtClean="0">
                            <a:latin typeface="Cambria Math" panose="02040503050406030204" pitchFamily="18" charset="0"/>
                          </a:rPr>
                          <m:t>𝑇</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𝐶</m:t>
                        </m:r>
                      </m:e>
                      <m:sup>
                        <m:r>
                          <a:rPr lang="en-US" sz="1600" b="0" i="1" smtClean="0">
                            <a:latin typeface="Cambria Math" panose="02040503050406030204" pitchFamily="18" charset="0"/>
                          </a:rPr>
                          <m:t>𝑇</m:t>
                        </m:r>
                      </m:sup>
                    </m:sSup>
                    <m:r>
                      <a:rPr lang="en-US" sz="1600" b="0" i="1" smtClean="0">
                        <a:latin typeface="Cambria Math" panose="02040503050406030204" pitchFamily="18" charset="0"/>
                      </a:rPr>
                      <m:t>,</m:t>
                    </m:r>
                    <m:r>
                      <a:rPr lang="en-US" sz="1600" b="0" i="1" smtClean="0">
                        <a:latin typeface="Cambria Math" panose="02040503050406030204" pitchFamily="18" charset="0"/>
                      </a:rPr>
                      <m:t>𝑃</m:t>
                    </m:r>
                    <m:r>
                      <a:rPr lang="en-US" sz="1600" b="0" i="1" smtClean="0">
                        <a:latin typeface="Cambria Math" panose="02040503050406030204" pitchFamily="18" charset="0"/>
                      </a:rPr>
                      <m:t>)</m:t>
                    </m:r>
                  </m:oMath>
                </a14:m>
                <a:endParaRPr lang="en-US" sz="1600" dirty="0"/>
              </a:p>
            </p:txBody>
          </p:sp>
        </mc:Choice>
        <mc:Fallback xmlns="">
          <p:sp>
            <p:nvSpPr>
              <p:cNvPr id="26" name="Content Placeholder 8">
                <a:extLst>
                  <a:ext uri="{FF2B5EF4-FFF2-40B4-BE49-F238E27FC236}">
                    <a16:creationId xmlns:a16="http://schemas.microsoft.com/office/drawing/2014/main" id="{3FDEE125-3EF9-453B-97A0-CCDE5EAC4DDC}"/>
                  </a:ext>
                </a:extLst>
              </p:cNvPr>
              <p:cNvSpPr>
                <a:spLocks noGrp="1" noRot="1" noChangeAspect="1" noMove="1" noResize="1" noEditPoints="1" noAdjustHandles="1" noChangeArrowheads="1" noChangeShapeType="1" noTextEdit="1"/>
              </p:cNvSpPr>
              <p:nvPr>
                <p:ph idx="1"/>
              </p:nvPr>
            </p:nvSpPr>
            <p:spPr>
              <a:xfrm>
                <a:off x="1403010" y="2261444"/>
                <a:ext cx="3481054" cy="3416300"/>
              </a:xfrm>
              <a:blipFill>
                <a:blip r:embed="rId2"/>
                <a:stretch>
                  <a:fillRect l="-701" r="-876"/>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D0D52E67-CF22-41D4-A761-8BABB53766EC}"/>
              </a:ext>
            </a:extLst>
          </p:cNvPr>
          <p:cNvPicPr>
            <a:picLocks/>
          </p:cNvPicPr>
          <p:nvPr/>
        </p:nvPicPr>
        <p:blipFill>
          <a:blip r:embed="rId3"/>
          <a:stretch>
            <a:fillRect/>
          </a:stretch>
        </p:blipFill>
        <p:spPr>
          <a:xfrm>
            <a:off x="6411037" y="2436012"/>
            <a:ext cx="3505329"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0244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72AD-5448-4C41-945C-C01BCE1284C4}"/>
              </a:ext>
            </a:extLst>
          </p:cNvPr>
          <p:cNvSpPr>
            <a:spLocks noGrp="1"/>
          </p:cNvSpPr>
          <p:nvPr>
            <p:ph type="title"/>
          </p:nvPr>
        </p:nvSpPr>
        <p:spPr>
          <a:xfrm>
            <a:off x="936080" y="333748"/>
            <a:ext cx="8761413" cy="706964"/>
          </a:xfrm>
        </p:spPr>
        <p:txBody>
          <a:bodyPr>
            <a:normAutofit/>
          </a:bodyPr>
          <a:lstStyle/>
          <a:p>
            <a:r>
              <a:rPr lang="en-US" b="1" dirty="0">
                <a:solidFill>
                  <a:srgbClr val="C00000"/>
                </a:solidFill>
                <a:latin typeface="+mn-lt"/>
              </a:rPr>
              <a:t>Full-State Observer</a:t>
            </a:r>
          </a:p>
        </p:txBody>
      </p:sp>
      <p:sp>
        <p:nvSpPr>
          <p:cNvPr id="3" name="Content Placeholder 2">
            <a:extLst>
              <a:ext uri="{FF2B5EF4-FFF2-40B4-BE49-F238E27FC236}">
                <a16:creationId xmlns:a16="http://schemas.microsoft.com/office/drawing/2014/main" id="{74ED2B2D-16FE-47C0-BCE7-485C6DA5700A}"/>
              </a:ext>
            </a:extLst>
          </p:cNvPr>
          <p:cNvSpPr>
            <a:spLocks noGrp="1"/>
          </p:cNvSpPr>
          <p:nvPr>
            <p:ph idx="1"/>
          </p:nvPr>
        </p:nvSpPr>
        <p:spPr>
          <a:xfrm>
            <a:off x="6268322" y="696958"/>
            <a:ext cx="5469581" cy="3980062"/>
          </a:xfrm>
        </p:spPr>
        <p:txBody>
          <a:bodyPr anchor="ctr">
            <a:normAutofit/>
          </a:bodyPr>
          <a:lstStyle/>
          <a:p>
            <a:r>
              <a:rPr lang="en-US" sz="1600" dirty="0"/>
              <a:t>P=[-6 -6.5 -7 -7.5 -10]</a:t>
            </a:r>
          </a:p>
          <a:p>
            <a:r>
              <a:rPr lang="en-US" sz="1600" dirty="0"/>
              <a:t>“Actual” States initial conditions: [0; 0; 0; 0; 0]</a:t>
            </a:r>
          </a:p>
          <a:p>
            <a:r>
              <a:rPr lang="en-US" sz="1600" dirty="0"/>
              <a:t>“Observer” States initial conditions:  [.2; 5; -2; -1; 10]</a:t>
            </a:r>
          </a:p>
          <a:p>
            <a:r>
              <a:rPr lang="en-US" sz="1600" dirty="0"/>
              <a:t>Error converges to 0 in less than 1 second</a:t>
            </a:r>
          </a:p>
        </p:txBody>
      </p:sp>
      <p:pic>
        <p:nvPicPr>
          <p:cNvPr id="75" name="Picture 74">
            <a:extLst>
              <a:ext uri="{FF2B5EF4-FFF2-40B4-BE49-F238E27FC236}">
                <a16:creationId xmlns:a16="http://schemas.microsoft.com/office/drawing/2014/main" id="{EC64F8C4-046E-456F-A0D8-C26433383764}"/>
              </a:ext>
            </a:extLst>
          </p:cNvPr>
          <p:cNvPicPr/>
          <p:nvPr/>
        </p:nvPicPr>
        <p:blipFill>
          <a:blip r:embed="rId2"/>
          <a:stretch>
            <a:fillRect/>
          </a:stretch>
        </p:blipFill>
        <p:spPr>
          <a:xfrm>
            <a:off x="5782628" y="3728282"/>
            <a:ext cx="2907665" cy="2139632"/>
          </a:xfrm>
          <a:prstGeom prst="rect">
            <a:avLst/>
          </a:prstGeom>
        </p:spPr>
      </p:pic>
      <p:pic>
        <p:nvPicPr>
          <p:cNvPr id="77" name="Picture 76">
            <a:extLst>
              <a:ext uri="{FF2B5EF4-FFF2-40B4-BE49-F238E27FC236}">
                <a16:creationId xmlns:a16="http://schemas.microsoft.com/office/drawing/2014/main" id="{490F9A9A-FBBB-4E91-9506-28A8BD601528}"/>
              </a:ext>
            </a:extLst>
          </p:cNvPr>
          <p:cNvPicPr/>
          <p:nvPr/>
        </p:nvPicPr>
        <p:blipFill>
          <a:blip r:embed="rId3"/>
          <a:stretch>
            <a:fillRect/>
          </a:stretch>
        </p:blipFill>
        <p:spPr>
          <a:xfrm>
            <a:off x="9144163" y="3728282"/>
            <a:ext cx="2907665" cy="208248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403E1A-61A8-4C91-92AA-FEA24089447C}"/>
                  </a:ext>
                </a:extLst>
              </p:cNvPr>
              <p:cNvSpPr txBox="1"/>
              <p:nvPr/>
            </p:nvSpPr>
            <p:spPr>
              <a:xfrm>
                <a:off x="6409373" y="6201844"/>
                <a:ext cx="92964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𝑦</m:t>
                      </m:r>
                      <m:r>
                        <a:rPr lang="en-US" sz="1000" b="0" i="0" smtClean="0">
                          <a:latin typeface="Cambria Math" panose="02040503050406030204" pitchFamily="18" charset="0"/>
                        </a:rPr>
                        <m:t> −</m:t>
                      </m:r>
                      <m:acc>
                        <m:accPr>
                          <m:chr m:val="̇"/>
                          <m:ctrlPr>
                            <a:rPr lang="en-US" sz="1000" i="1" smtClean="0">
                              <a:latin typeface="Cambria Math" panose="02040503050406030204" pitchFamily="18" charset="0"/>
                            </a:rPr>
                          </m:ctrlPr>
                        </m:accPr>
                        <m:e>
                          <m:r>
                            <a:rPr lang="en-US" sz="1000" b="0" i="1" smtClean="0">
                              <a:latin typeface="Cambria Math" panose="02040503050406030204" pitchFamily="18" charset="0"/>
                            </a:rPr>
                            <m:t>𝑦</m:t>
                          </m:r>
                        </m:e>
                      </m:acc>
                    </m:oMath>
                  </m:oMathPara>
                </a14:m>
                <a:endParaRPr lang="en-US" sz="1000" dirty="0"/>
              </a:p>
            </p:txBody>
          </p:sp>
        </mc:Choice>
        <mc:Fallback xmlns="">
          <p:sp>
            <p:nvSpPr>
              <p:cNvPr id="7" name="TextBox 6">
                <a:extLst>
                  <a:ext uri="{FF2B5EF4-FFF2-40B4-BE49-F238E27FC236}">
                    <a16:creationId xmlns:a16="http://schemas.microsoft.com/office/drawing/2014/main" id="{49403E1A-61A8-4C91-92AA-FEA24089447C}"/>
                  </a:ext>
                </a:extLst>
              </p:cNvPr>
              <p:cNvSpPr txBox="1">
                <a:spLocks noRot="1" noChangeAspect="1" noMove="1" noResize="1" noEditPoints="1" noAdjustHandles="1" noChangeArrowheads="1" noChangeShapeType="1" noTextEdit="1"/>
              </p:cNvSpPr>
              <p:nvPr/>
            </p:nvSpPr>
            <p:spPr>
              <a:xfrm>
                <a:off x="6409373" y="6201844"/>
                <a:ext cx="929640" cy="2462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AFC482F-6016-4928-BFC3-C0D93E91BB4A}"/>
                  </a:ext>
                </a:extLst>
              </p:cNvPr>
              <p:cNvSpPr txBox="1"/>
              <p:nvPr/>
            </p:nvSpPr>
            <p:spPr>
              <a:xfrm>
                <a:off x="9562703" y="6201844"/>
                <a:ext cx="92964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𝑥</m:t>
                      </m:r>
                      <m:r>
                        <a:rPr lang="en-US" sz="1000" b="0" i="0" smtClean="0">
                          <a:latin typeface="Cambria Math" panose="02040503050406030204" pitchFamily="18" charset="0"/>
                        </a:rPr>
                        <m:t> −</m:t>
                      </m:r>
                      <m:acc>
                        <m:accPr>
                          <m:chr m:val="̇"/>
                          <m:ctrlPr>
                            <a:rPr lang="en-US" sz="1000" i="1" smtClean="0">
                              <a:latin typeface="Cambria Math" panose="02040503050406030204" pitchFamily="18" charset="0"/>
                            </a:rPr>
                          </m:ctrlPr>
                        </m:accPr>
                        <m:e>
                          <m:r>
                            <a:rPr lang="en-US" sz="1000" b="0" i="1" smtClean="0">
                              <a:latin typeface="Cambria Math" panose="02040503050406030204" pitchFamily="18" charset="0"/>
                            </a:rPr>
                            <m:t>𝑥</m:t>
                          </m:r>
                        </m:e>
                      </m:acc>
                    </m:oMath>
                  </m:oMathPara>
                </a14:m>
                <a:endParaRPr lang="en-US" sz="1000" dirty="0"/>
              </a:p>
            </p:txBody>
          </p:sp>
        </mc:Choice>
        <mc:Fallback xmlns="">
          <p:sp>
            <p:nvSpPr>
              <p:cNvPr id="78" name="TextBox 77">
                <a:extLst>
                  <a:ext uri="{FF2B5EF4-FFF2-40B4-BE49-F238E27FC236}">
                    <a16:creationId xmlns:a16="http://schemas.microsoft.com/office/drawing/2014/main" id="{7AFC482F-6016-4928-BFC3-C0D93E91BB4A}"/>
                  </a:ext>
                </a:extLst>
              </p:cNvPr>
              <p:cNvSpPr txBox="1">
                <a:spLocks noRot="1" noChangeAspect="1" noMove="1" noResize="1" noEditPoints="1" noAdjustHandles="1" noChangeArrowheads="1" noChangeShapeType="1" noTextEdit="1"/>
              </p:cNvSpPr>
              <p:nvPr/>
            </p:nvSpPr>
            <p:spPr>
              <a:xfrm>
                <a:off x="9562703" y="6201844"/>
                <a:ext cx="929640" cy="246221"/>
              </a:xfrm>
              <a:prstGeom prst="rect">
                <a:avLst/>
              </a:prstGeom>
              <a:blipFill>
                <a:blip r:embed="rId5"/>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2C3A7CD-2E6B-4348-AA38-AE933594D0B3}"/>
              </a:ext>
            </a:extLst>
          </p:cNvPr>
          <p:cNvPicPr>
            <a:picLocks noChangeAspect="1"/>
          </p:cNvPicPr>
          <p:nvPr/>
        </p:nvPicPr>
        <p:blipFill>
          <a:blip r:embed="rId6"/>
          <a:stretch>
            <a:fillRect/>
          </a:stretch>
        </p:blipFill>
        <p:spPr>
          <a:xfrm>
            <a:off x="552287" y="2831360"/>
            <a:ext cx="4535805" cy="2653018"/>
          </a:xfrm>
          <a:prstGeom prst="rect">
            <a:avLst/>
          </a:prstGeom>
        </p:spPr>
      </p:pic>
      <p:sp>
        <p:nvSpPr>
          <p:cNvPr id="9" name="Content Placeholder 2">
            <a:extLst>
              <a:ext uri="{FF2B5EF4-FFF2-40B4-BE49-F238E27FC236}">
                <a16:creationId xmlns:a16="http://schemas.microsoft.com/office/drawing/2014/main" id="{73C8DA0F-87CF-4619-B14A-723589D62BA9}"/>
              </a:ext>
            </a:extLst>
          </p:cNvPr>
          <p:cNvSpPr txBox="1">
            <a:spLocks/>
          </p:cNvSpPr>
          <p:nvPr/>
        </p:nvSpPr>
        <p:spPr>
          <a:xfrm>
            <a:off x="552287" y="1235579"/>
            <a:ext cx="6321906" cy="186956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Linearized State Space System with Full-State Observer:</a:t>
            </a:r>
          </a:p>
        </p:txBody>
      </p:sp>
    </p:spTree>
    <p:extLst>
      <p:ext uri="{BB962C8B-B14F-4D97-AF65-F5344CB8AC3E}">
        <p14:creationId xmlns:p14="http://schemas.microsoft.com/office/powerpoint/2010/main" val="284921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3124-4E3C-468E-A5E7-D70D98225103}"/>
              </a:ext>
            </a:extLst>
          </p:cNvPr>
          <p:cNvSpPr>
            <a:spLocks noGrp="1"/>
          </p:cNvSpPr>
          <p:nvPr>
            <p:ph type="title"/>
          </p:nvPr>
        </p:nvSpPr>
        <p:spPr>
          <a:xfrm>
            <a:off x="1154955" y="683079"/>
            <a:ext cx="6204019" cy="373613"/>
          </a:xfrm>
        </p:spPr>
        <p:txBody>
          <a:bodyPr>
            <a:noAutofit/>
          </a:bodyPr>
          <a:lstStyle/>
          <a:p>
            <a:pPr>
              <a:lnSpc>
                <a:spcPct val="90000"/>
              </a:lnSpc>
            </a:pPr>
            <a:r>
              <a:rPr lang="en-US" sz="4000" b="1" dirty="0">
                <a:solidFill>
                  <a:srgbClr val="C00000"/>
                </a:solidFill>
                <a:effectLst>
                  <a:outerShdw blurRad="38100" dist="38100" dir="2700000" algn="tl">
                    <a:srgbClr val="000000">
                      <a:alpha val="43137"/>
                    </a:srgbClr>
                  </a:outerShdw>
                </a:effectLst>
                <a:latin typeface="+mn-lt"/>
              </a:rPr>
              <a:t>Pure Rate Feedback SAS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4D2032F-B342-486F-A977-75530781D388}"/>
                  </a:ext>
                </a:extLst>
              </p:cNvPr>
              <p:cNvSpPr>
                <a:spLocks noGrp="1"/>
              </p:cNvSpPr>
              <p:nvPr>
                <p:ph idx="1"/>
              </p:nvPr>
            </p:nvSpPr>
            <p:spPr>
              <a:xfrm>
                <a:off x="1154955" y="2120900"/>
                <a:ext cx="3133726" cy="3898900"/>
              </a:xfrm>
            </p:spPr>
            <p:txBody>
              <a:bodyPr>
                <a:normAutofit fontScale="85000" lnSpcReduction="20000"/>
              </a:bodyPr>
              <a:lstStyle/>
              <a:p>
                <a:pPr marL="0" indent="0">
                  <a:buNone/>
                </a:pPr>
                <a:endParaRPr lang="en-US" dirty="0">
                  <a:solidFill>
                    <a:schemeClr val="bg1"/>
                  </a:solidFill>
                </a:endParaRPr>
              </a:p>
              <a:p>
                <a:r>
                  <a:rPr lang="en-US" dirty="0">
                    <a:solidFill>
                      <a:schemeClr val="bg1"/>
                    </a:solidFill>
                  </a:rPr>
                  <a:t>Open loop eigenvalue: -23.97 ± 31.29i</a:t>
                </a:r>
                <a:br>
                  <a:rPr lang="en-US" dirty="0">
                    <a:solidFill>
                      <a:schemeClr val="bg1"/>
                    </a:solidFill>
                  </a:rPr>
                </a:b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𝜔</m:t>
                        </m:r>
                      </m:e>
                      <m:sub>
                        <m:r>
                          <a:rPr lang="en-US" b="0" i="1" smtClean="0">
                            <a:solidFill>
                              <a:schemeClr val="bg1"/>
                            </a:solidFill>
                            <a:latin typeface="Cambria Math" panose="02040503050406030204" pitchFamily="18" charset="0"/>
                          </a:rPr>
                          <m:t>𝑛</m:t>
                        </m:r>
                      </m:sub>
                    </m:sSub>
                  </m:oMath>
                </a14:m>
                <a:r>
                  <a:rPr lang="en-US" dirty="0">
                    <a:solidFill>
                      <a:schemeClr val="bg1"/>
                    </a:solidFill>
                  </a:rPr>
                  <a:t> = 39.42 rad/s</a:t>
                </a:r>
                <a:br>
                  <a:rPr lang="en-US" dirty="0">
                    <a:solidFill>
                      <a:schemeClr val="bg1"/>
                    </a:solidFill>
                  </a:rPr>
                </a:br>
                <a14:m>
                  <m:oMath xmlns:m="http://schemas.openxmlformats.org/officeDocument/2006/math">
                    <m:r>
                      <a:rPr lang="en-US" i="1" smtClean="0">
                        <a:solidFill>
                          <a:schemeClr val="bg1"/>
                        </a:solidFill>
                        <a:latin typeface="Cambria Math" panose="02040503050406030204" pitchFamily="18" charset="0"/>
                      </a:rPr>
                      <m:t>ƺ</m:t>
                    </m:r>
                  </m:oMath>
                </a14:m>
                <a:r>
                  <a:rPr lang="en-US" dirty="0">
                    <a:solidFill>
                      <a:schemeClr val="bg1"/>
                    </a:solidFill>
                  </a:rPr>
                  <a:t> = .61</a:t>
                </a:r>
                <a:br>
                  <a:rPr lang="en-US" dirty="0">
                    <a:solidFill>
                      <a:schemeClr val="bg1"/>
                    </a:solidFill>
                  </a:rPr>
                </a:b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𝜏</m:t>
                    </m:r>
                  </m:oMath>
                </a14:m>
                <a:r>
                  <a:rPr lang="en-US" dirty="0">
                    <a:solidFill>
                      <a:schemeClr val="bg1"/>
                    </a:solidFill>
                  </a:rPr>
                  <a:t> = .0417 s</a:t>
                </a:r>
              </a:p>
              <a:p>
                <a:r>
                  <a:rPr lang="en-US" dirty="0">
                    <a:solidFill>
                      <a:schemeClr val="bg1"/>
                    </a:solidFill>
                  </a:rPr>
                  <a:t>Closed loop eigenvalue:</a:t>
                </a:r>
                <a:br>
                  <a:rPr lang="en-US" dirty="0">
                    <a:solidFill>
                      <a:schemeClr val="bg1"/>
                    </a:solidFill>
                  </a:rPr>
                </a:br>
                <a:r>
                  <a:rPr lang="en-US" dirty="0">
                    <a:solidFill>
                      <a:schemeClr val="bg1"/>
                    </a:solidFill>
                  </a:rPr>
                  <a:t>-34.00 ± 0.00i</a:t>
                </a:r>
                <a:br>
                  <a:rPr lang="en-US" dirty="0">
                    <a:solidFill>
                      <a:schemeClr val="bg1"/>
                    </a:solidFill>
                  </a:rPr>
                </a:b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𝜔</m:t>
                        </m:r>
                      </m:e>
                      <m:sub>
                        <m:r>
                          <a:rPr lang="en-US" i="1">
                            <a:solidFill>
                              <a:schemeClr val="bg1"/>
                            </a:solidFill>
                            <a:latin typeface="Cambria Math" panose="02040503050406030204" pitchFamily="18" charset="0"/>
                          </a:rPr>
                          <m:t>𝑛</m:t>
                        </m:r>
                      </m:sub>
                    </m:sSub>
                  </m:oMath>
                </a14:m>
                <a:r>
                  <a:rPr lang="en-US" dirty="0">
                    <a:solidFill>
                      <a:schemeClr val="bg1"/>
                    </a:solidFill>
                  </a:rPr>
                  <a:t> = 34.00 rad/s</a:t>
                </a:r>
                <a:br>
                  <a:rPr lang="en-US" dirty="0">
                    <a:solidFill>
                      <a:schemeClr val="bg1"/>
                    </a:solidFill>
                  </a:rPr>
                </a:br>
                <a14:m>
                  <m:oMath xmlns:m="http://schemas.openxmlformats.org/officeDocument/2006/math">
                    <m:r>
                      <a:rPr lang="en-US" i="1">
                        <a:solidFill>
                          <a:schemeClr val="bg1"/>
                        </a:solidFill>
                        <a:latin typeface="Cambria Math" panose="02040503050406030204" pitchFamily="18" charset="0"/>
                      </a:rPr>
                      <m:t>ƺ</m:t>
                    </m:r>
                  </m:oMath>
                </a14:m>
                <a:r>
                  <a:rPr lang="en-US" dirty="0">
                    <a:solidFill>
                      <a:schemeClr val="bg1"/>
                    </a:solidFill>
                  </a:rPr>
                  <a:t> = 1</a:t>
                </a:r>
                <a:br>
                  <a:rPr lang="en-US" dirty="0">
                    <a:solidFill>
                      <a:schemeClr val="bg1"/>
                    </a:solidFill>
                  </a:rPr>
                </a:b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𝜏</m:t>
                    </m:r>
                  </m:oMath>
                </a14:m>
                <a:r>
                  <a:rPr lang="en-US" dirty="0">
                    <a:solidFill>
                      <a:schemeClr val="bg1"/>
                    </a:solidFill>
                  </a:rPr>
                  <a:t> = .0294 s</a:t>
                </a:r>
              </a:p>
              <a:p>
                <a:endParaRPr lang="en-US" dirty="0">
                  <a:solidFill>
                    <a:schemeClr val="bg1"/>
                  </a:solidFill>
                </a:endParaRPr>
              </a:p>
              <a:p>
                <a:endParaRPr lang="en-US" dirty="0">
                  <a:solidFill>
                    <a:schemeClr val="bg1"/>
                  </a:solidFill>
                </a:endParaRPr>
              </a:p>
            </p:txBody>
          </p:sp>
        </mc:Choice>
        <mc:Fallback xmlns="">
          <p:sp>
            <p:nvSpPr>
              <p:cNvPr id="8" name="Content Placeholder 7">
                <a:extLst>
                  <a:ext uri="{FF2B5EF4-FFF2-40B4-BE49-F238E27FC236}">
                    <a16:creationId xmlns:a16="http://schemas.microsoft.com/office/drawing/2014/main" id="{34D2032F-B342-486F-A977-75530781D388}"/>
                  </a:ext>
                </a:extLst>
              </p:cNvPr>
              <p:cNvSpPr>
                <a:spLocks noGrp="1" noRot="1" noChangeAspect="1" noMove="1" noResize="1" noEditPoints="1" noAdjustHandles="1" noChangeArrowheads="1" noChangeShapeType="1" noTextEdit="1"/>
              </p:cNvSpPr>
              <p:nvPr>
                <p:ph idx="1"/>
              </p:nvPr>
            </p:nvSpPr>
            <p:spPr>
              <a:xfrm>
                <a:off x="1154955" y="2120900"/>
                <a:ext cx="3133726" cy="3898900"/>
              </a:xfrm>
              <a:blipFill>
                <a:blip r:embed="rId2"/>
                <a:stretch>
                  <a:fillRect l="-2524" r="-2524"/>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21C70D05-EAB7-44CC-B99B-230E8FD330CB}"/>
              </a:ext>
            </a:extLst>
          </p:cNvPr>
          <p:cNvSpPr txBox="1">
            <a:spLocks/>
          </p:cNvSpPr>
          <p:nvPr/>
        </p:nvSpPr>
        <p:spPr>
          <a:xfrm>
            <a:off x="951120" y="1094528"/>
            <a:ext cx="10493471" cy="20572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Goal of the SAS system is to dampen short period, as the initial response is fast and oscillatory with poles at -23.97 ± 31.29i</a:t>
            </a:r>
          </a:p>
          <a:p>
            <a:r>
              <a:rPr lang="en-US" sz="1600" dirty="0"/>
              <a:t>Short Period Mode is most related with Pitch rate Q to Elevator input</a:t>
            </a:r>
          </a:p>
          <a:p>
            <a:r>
              <a:rPr lang="en-US" sz="1600" dirty="0"/>
              <a:t>Pure Rate Feedback Block Diagram:</a:t>
            </a:r>
          </a:p>
        </p:txBody>
      </p:sp>
      <p:pic>
        <p:nvPicPr>
          <p:cNvPr id="3" name="Picture 2">
            <a:extLst>
              <a:ext uri="{FF2B5EF4-FFF2-40B4-BE49-F238E27FC236}">
                <a16:creationId xmlns:a16="http://schemas.microsoft.com/office/drawing/2014/main" id="{FF408035-377B-4A9C-BB25-CF3A52D84C4B}"/>
              </a:ext>
            </a:extLst>
          </p:cNvPr>
          <p:cNvPicPr>
            <a:picLocks noChangeAspect="1"/>
          </p:cNvPicPr>
          <p:nvPr/>
        </p:nvPicPr>
        <p:blipFill>
          <a:blip r:embed="rId3"/>
          <a:stretch>
            <a:fillRect/>
          </a:stretch>
        </p:blipFill>
        <p:spPr>
          <a:xfrm>
            <a:off x="2451085" y="2897937"/>
            <a:ext cx="7529494" cy="3757616"/>
          </a:xfrm>
          <a:prstGeom prst="rect">
            <a:avLst/>
          </a:prstGeom>
        </p:spPr>
      </p:pic>
    </p:spTree>
    <p:extLst>
      <p:ext uri="{BB962C8B-B14F-4D97-AF65-F5344CB8AC3E}">
        <p14:creationId xmlns:p14="http://schemas.microsoft.com/office/powerpoint/2010/main" val="2886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4D2032F-B342-486F-A977-75530781D388}"/>
                  </a:ext>
                </a:extLst>
              </p:cNvPr>
              <p:cNvSpPr>
                <a:spLocks noGrp="1"/>
              </p:cNvSpPr>
              <p:nvPr>
                <p:ph idx="1"/>
              </p:nvPr>
            </p:nvSpPr>
            <p:spPr>
              <a:xfrm>
                <a:off x="617311" y="938988"/>
                <a:ext cx="3443987" cy="5593135"/>
              </a:xfrm>
            </p:spPr>
            <p:txBody>
              <a:bodyPr>
                <a:normAutofit/>
              </a:bodyPr>
              <a:lstStyle/>
              <a:p>
                <a:endParaRPr lang="en-US" dirty="0">
                  <a:solidFill>
                    <a:schemeClr val="tx1"/>
                  </a:solidFill>
                </a:endParaRPr>
              </a:p>
              <a:p>
                <a:pPr marL="0" indent="0">
                  <a:buNone/>
                </a:pPr>
                <a:endParaRPr lang="en-US" sz="2000" dirty="0">
                  <a:solidFill>
                    <a:schemeClr val="tx1"/>
                  </a:solidFill>
                </a:endParaRPr>
              </a:p>
              <a:p>
                <a:r>
                  <a:rPr lang="en-US" sz="2000" dirty="0">
                    <a:solidFill>
                      <a:schemeClr val="tx1"/>
                    </a:solidFill>
                  </a:rPr>
                  <a:t>Open loop eigenvalue: </a:t>
                </a:r>
                <a:br>
                  <a:rPr lang="en-US" sz="2000" dirty="0">
                    <a:solidFill>
                      <a:schemeClr val="tx1"/>
                    </a:solidFill>
                  </a:rPr>
                </a:br>
                <a:r>
                  <a:rPr lang="en-US" sz="2000" dirty="0">
                    <a:solidFill>
                      <a:schemeClr val="tx1"/>
                    </a:solidFill>
                  </a:rPr>
                  <a:t>-23.97 ± 31.29i</a:t>
                </a:r>
                <a:br>
                  <a:rPr lang="en-US" sz="2000" dirty="0">
                    <a:solidFill>
                      <a:schemeClr val="tx1"/>
                    </a:solidFill>
                  </a:rPr>
                </a:b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𝜔</m:t>
                        </m:r>
                      </m:e>
                      <m:sub>
                        <m:r>
                          <a:rPr lang="en-US" sz="2000" b="0" i="1" smtClean="0">
                            <a:solidFill>
                              <a:schemeClr val="tx1"/>
                            </a:solidFill>
                            <a:latin typeface="Cambria Math" panose="02040503050406030204" pitchFamily="18" charset="0"/>
                          </a:rPr>
                          <m:t>𝑛</m:t>
                        </m:r>
                      </m:sub>
                    </m:sSub>
                  </m:oMath>
                </a14:m>
                <a:r>
                  <a:rPr lang="en-US" sz="2000" dirty="0">
                    <a:solidFill>
                      <a:schemeClr val="tx1"/>
                    </a:solidFill>
                  </a:rPr>
                  <a:t> = 39.42 rad/s</a:t>
                </a:r>
                <a:br>
                  <a:rPr lang="en-US" sz="2000" dirty="0">
                    <a:solidFill>
                      <a:schemeClr val="tx1"/>
                    </a:solidFill>
                  </a:rPr>
                </a:br>
                <a14:m>
                  <m:oMath xmlns:m="http://schemas.openxmlformats.org/officeDocument/2006/math">
                    <m:r>
                      <a:rPr lang="en-US" sz="2000" i="1" smtClean="0">
                        <a:solidFill>
                          <a:schemeClr val="tx1"/>
                        </a:solidFill>
                        <a:latin typeface="Cambria Math" panose="02040503050406030204" pitchFamily="18" charset="0"/>
                      </a:rPr>
                      <m:t>ƺ</m:t>
                    </m:r>
                  </m:oMath>
                </a14:m>
                <a:r>
                  <a:rPr lang="en-US" sz="2000" dirty="0">
                    <a:solidFill>
                      <a:schemeClr val="tx1"/>
                    </a:solidFill>
                  </a:rPr>
                  <a:t> = .61</a:t>
                </a:r>
                <a:br>
                  <a:rPr lang="en-US" sz="2000" dirty="0">
                    <a:solidFill>
                      <a:schemeClr val="tx1"/>
                    </a:solidFill>
                  </a:rPr>
                </a:b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𝜏</m:t>
                    </m:r>
                  </m:oMath>
                </a14:m>
                <a:r>
                  <a:rPr lang="en-US" sz="2000" dirty="0">
                    <a:solidFill>
                      <a:schemeClr val="tx1"/>
                    </a:solidFill>
                  </a:rPr>
                  <a:t> = .0417 s</a:t>
                </a:r>
              </a:p>
              <a:p>
                <a:endParaRPr lang="en-US" sz="2000" dirty="0">
                  <a:solidFill>
                    <a:schemeClr val="tx1"/>
                  </a:solidFill>
                </a:endParaRPr>
              </a:p>
              <a:p>
                <a:r>
                  <a:rPr lang="en-US" sz="2000" dirty="0">
                    <a:solidFill>
                      <a:schemeClr val="tx1"/>
                    </a:solidFill>
                  </a:rPr>
                  <a:t>Closed loop eigenvalue:</a:t>
                </a:r>
                <a:br>
                  <a:rPr lang="en-US" sz="2000" dirty="0">
                    <a:solidFill>
                      <a:schemeClr val="tx1"/>
                    </a:solidFill>
                  </a:rPr>
                </a:br>
                <a:r>
                  <a:rPr lang="en-US" sz="2000" dirty="0">
                    <a:solidFill>
                      <a:schemeClr val="tx1"/>
                    </a:solidFill>
                  </a:rPr>
                  <a:t>-34.00 ± 0.00i</a:t>
                </a:r>
                <a:br>
                  <a:rPr lang="en-US" sz="2000" dirty="0">
                    <a:solidFill>
                      <a:schemeClr val="tx1"/>
                    </a:solidFill>
                  </a:rPr>
                </a:b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rPr>
                          <m:t>𝑛</m:t>
                        </m:r>
                      </m:sub>
                    </m:sSub>
                  </m:oMath>
                </a14:m>
                <a:r>
                  <a:rPr lang="en-US" sz="2000" dirty="0">
                    <a:solidFill>
                      <a:schemeClr val="tx1"/>
                    </a:solidFill>
                  </a:rPr>
                  <a:t> = 34.00 rad/s</a:t>
                </a:r>
                <a:br>
                  <a:rPr lang="en-US" sz="2000" dirty="0">
                    <a:solidFill>
                      <a:schemeClr val="tx1"/>
                    </a:solidFill>
                  </a:rPr>
                </a:br>
                <a14:m>
                  <m:oMath xmlns:m="http://schemas.openxmlformats.org/officeDocument/2006/math">
                    <m:r>
                      <a:rPr lang="en-US" sz="2000" i="1">
                        <a:solidFill>
                          <a:schemeClr val="tx1"/>
                        </a:solidFill>
                        <a:latin typeface="Cambria Math" panose="02040503050406030204" pitchFamily="18" charset="0"/>
                      </a:rPr>
                      <m:t>ƺ</m:t>
                    </m:r>
                  </m:oMath>
                </a14:m>
                <a:r>
                  <a:rPr lang="en-US" sz="2000" dirty="0">
                    <a:solidFill>
                      <a:schemeClr val="tx1"/>
                    </a:solidFill>
                  </a:rPr>
                  <a:t> = 1</a:t>
                </a:r>
                <a:br>
                  <a:rPr lang="en-US" sz="2000" dirty="0">
                    <a:solidFill>
                      <a:schemeClr val="tx1"/>
                    </a:solidFill>
                  </a:rPr>
                </a:b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𝜏</m:t>
                    </m:r>
                  </m:oMath>
                </a14:m>
                <a:r>
                  <a:rPr lang="en-US" sz="2000" dirty="0">
                    <a:solidFill>
                      <a:schemeClr val="tx1"/>
                    </a:solidFill>
                  </a:rPr>
                  <a:t> = .0294 s</a:t>
                </a:r>
              </a:p>
              <a:p>
                <a:endParaRPr lang="en-US" dirty="0">
                  <a:solidFill>
                    <a:schemeClr val="tx1"/>
                  </a:solidFill>
                </a:endParaRPr>
              </a:p>
              <a:p>
                <a:endParaRPr lang="en-US" dirty="0">
                  <a:solidFill>
                    <a:schemeClr val="tx1"/>
                  </a:solidFill>
                </a:endParaRPr>
              </a:p>
            </p:txBody>
          </p:sp>
        </mc:Choice>
        <mc:Fallback xmlns="">
          <p:sp>
            <p:nvSpPr>
              <p:cNvPr id="8" name="Content Placeholder 7">
                <a:extLst>
                  <a:ext uri="{FF2B5EF4-FFF2-40B4-BE49-F238E27FC236}">
                    <a16:creationId xmlns:a16="http://schemas.microsoft.com/office/drawing/2014/main" id="{34D2032F-B342-486F-A977-75530781D388}"/>
                  </a:ext>
                </a:extLst>
              </p:cNvPr>
              <p:cNvSpPr>
                <a:spLocks noGrp="1" noRot="1" noChangeAspect="1" noMove="1" noResize="1" noEditPoints="1" noAdjustHandles="1" noChangeArrowheads="1" noChangeShapeType="1" noTextEdit="1"/>
              </p:cNvSpPr>
              <p:nvPr>
                <p:ph idx="1"/>
              </p:nvPr>
            </p:nvSpPr>
            <p:spPr>
              <a:xfrm>
                <a:off x="617311" y="938988"/>
                <a:ext cx="3443987" cy="5593135"/>
              </a:xfrm>
              <a:blipFill>
                <a:blip r:embed="rId2"/>
                <a:stretch>
                  <a:fillRect l="-15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8E183AB-2640-4E20-A360-065E3025D275}"/>
              </a:ext>
            </a:extLst>
          </p:cNvPr>
          <p:cNvPicPr>
            <a:picLocks noChangeAspect="1"/>
          </p:cNvPicPr>
          <p:nvPr/>
        </p:nvPicPr>
        <p:blipFill>
          <a:blip r:embed="rId3"/>
          <a:stretch>
            <a:fillRect/>
          </a:stretch>
        </p:blipFill>
        <p:spPr>
          <a:xfrm>
            <a:off x="4444577" y="1202202"/>
            <a:ext cx="3215807" cy="2411855"/>
          </a:xfrm>
          <a:prstGeom prst="rect">
            <a:avLst/>
          </a:prstGeom>
        </p:spPr>
      </p:pic>
      <p:pic>
        <p:nvPicPr>
          <p:cNvPr id="7" name="Picture 6">
            <a:extLst>
              <a:ext uri="{FF2B5EF4-FFF2-40B4-BE49-F238E27FC236}">
                <a16:creationId xmlns:a16="http://schemas.microsoft.com/office/drawing/2014/main" id="{0AD85556-0D16-4691-8787-28A96AE96B30}"/>
              </a:ext>
            </a:extLst>
          </p:cNvPr>
          <p:cNvPicPr>
            <a:picLocks noChangeAspect="1"/>
          </p:cNvPicPr>
          <p:nvPr/>
        </p:nvPicPr>
        <p:blipFill>
          <a:blip r:embed="rId4"/>
          <a:stretch>
            <a:fillRect/>
          </a:stretch>
        </p:blipFill>
        <p:spPr>
          <a:xfrm>
            <a:off x="7943139" y="1202202"/>
            <a:ext cx="3192142" cy="2394107"/>
          </a:xfrm>
          <a:prstGeom prst="rect">
            <a:avLst/>
          </a:prstGeom>
        </p:spPr>
      </p:pic>
      <p:pic>
        <p:nvPicPr>
          <p:cNvPr id="9" name="Picture 8">
            <a:extLst>
              <a:ext uri="{FF2B5EF4-FFF2-40B4-BE49-F238E27FC236}">
                <a16:creationId xmlns:a16="http://schemas.microsoft.com/office/drawing/2014/main" id="{0AC444DB-CC29-4537-BA7A-320275CFDBDA}"/>
              </a:ext>
            </a:extLst>
          </p:cNvPr>
          <p:cNvPicPr>
            <a:picLocks noChangeAspect="1"/>
          </p:cNvPicPr>
          <p:nvPr/>
        </p:nvPicPr>
        <p:blipFill>
          <a:blip r:embed="rId5"/>
          <a:stretch>
            <a:fillRect/>
          </a:stretch>
        </p:blipFill>
        <p:spPr>
          <a:xfrm>
            <a:off x="7943139" y="3883888"/>
            <a:ext cx="3164386" cy="2373289"/>
          </a:xfrm>
          <a:prstGeom prst="rect">
            <a:avLst/>
          </a:prstGeom>
        </p:spPr>
      </p:pic>
      <p:pic>
        <p:nvPicPr>
          <p:cNvPr id="10" name="Picture 9">
            <a:extLst>
              <a:ext uri="{FF2B5EF4-FFF2-40B4-BE49-F238E27FC236}">
                <a16:creationId xmlns:a16="http://schemas.microsoft.com/office/drawing/2014/main" id="{9E794299-2BB5-4C75-A84A-B2B859E724D0}"/>
              </a:ext>
            </a:extLst>
          </p:cNvPr>
          <p:cNvPicPr>
            <a:picLocks noChangeAspect="1"/>
          </p:cNvPicPr>
          <p:nvPr/>
        </p:nvPicPr>
        <p:blipFill>
          <a:blip r:embed="rId6"/>
          <a:stretch>
            <a:fillRect/>
          </a:stretch>
        </p:blipFill>
        <p:spPr>
          <a:xfrm>
            <a:off x="4444577" y="3883888"/>
            <a:ext cx="3215807" cy="2411856"/>
          </a:xfrm>
          <a:prstGeom prst="rect">
            <a:avLst/>
          </a:prstGeom>
        </p:spPr>
      </p:pic>
      <p:sp>
        <p:nvSpPr>
          <p:cNvPr id="22" name="Title 1">
            <a:extLst>
              <a:ext uri="{FF2B5EF4-FFF2-40B4-BE49-F238E27FC236}">
                <a16:creationId xmlns:a16="http://schemas.microsoft.com/office/drawing/2014/main" id="{1F315E37-086E-41B8-8786-1722FAEAC9C3}"/>
              </a:ext>
            </a:extLst>
          </p:cNvPr>
          <p:cNvSpPr>
            <a:spLocks noGrp="1"/>
          </p:cNvSpPr>
          <p:nvPr>
            <p:ph type="title"/>
          </p:nvPr>
        </p:nvSpPr>
        <p:spPr>
          <a:xfrm>
            <a:off x="1140648" y="562256"/>
            <a:ext cx="6125453" cy="218500"/>
          </a:xfrm>
        </p:spPr>
        <p:txBody>
          <a:bodyPr>
            <a:noAutofit/>
          </a:bodyPr>
          <a:lstStyle/>
          <a:p>
            <a:pPr>
              <a:lnSpc>
                <a:spcPct val="90000"/>
              </a:lnSpc>
            </a:pPr>
            <a:r>
              <a:rPr lang="en-US" sz="4000" b="1" dirty="0">
                <a:solidFill>
                  <a:srgbClr val="C00000"/>
                </a:solidFill>
                <a:effectLst>
                  <a:outerShdw blurRad="38100" dist="38100" dir="2700000" algn="tl">
                    <a:srgbClr val="000000">
                      <a:alpha val="43137"/>
                    </a:srgbClr>
                  </a:outerShdw>
                </a:effectLst>
                <a:latin typeface="+mn-lt"/>
              </a:rPr>
              <a:t>Pure Rate Feedback SAS</a:t>
            </a:r>
          </a:p>
        </p:txBody>
      </p:sp>
    </p:spTree>
    <p:extLst>
      <p:ext uri="{BB962C8B-B14F-4D97-AF65-F5344CB8AC3E}">
        <p14:creationId xmlns:p14="http://schemas.microsoft.com/office/powerpoint/2010/main" val="1628664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TotalTime>
  <Words>2049</Words>
  <Application>Microsoft Office PowerPoint</Application>
  <PresentationFormat>Widescreen</PresentationFormat>
  <Paragraphs>300</Paragraphs>
  <Slides>36</Slides>
  <Notes>22</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5" baseType="lpstr">
      <vt:lpstr>等线</vt:lpstr>
      <vt:lpstr>等线 Light</vt:lpstr>
      <vt:lpstr>Arial</vt:lpstr>
      <vt:lpstr>Calibri</vt:lpstr>
      <vt:lpstr>Cambria Math</vt:lpstr>
      <vt:lpstr>Times New Roman</vt:lpstr>
      <vt:lpstr>Wingdings</vt:lpstr>
      <vt:lpstr>Office Theme</vt:lpstr>
      <vt:lpstr>Packager Shell Object</vt:lpstr>
      <vt:lpstr>PowerPoint Presentation</vt:lpstr>
      <vt:lpstr>ASW-28 Aircraft</vt:lpstr>
      <vt:lpstr>Nonlinear Dynamics Simulation</vt:lpstr>
      <vt:lpstr>Trim &amp; Linearization</vt:lpstr>
      <vt:lpstr>Longitudinal Mode</vt:lpstr>
      <vt:lpstr>Full-State Observer</vt:lpstr>
      <vt:lpstr>Full-State Observer</vt:lpstr>
      <vt:lpstr>Pure Rate Feedback SAS</vt:lpstr>
      <vt:lpstr>Pure Rate Feedback SAS</vt:lpstr>
      <vt:lpstr>Automatic Takeoff with LQR </vt:lpstr>
      <vt:lpstr>Automatic Takeoff with LQR</vt:lpstr>
      <vt:lpstr>Automatic Takeoff with LQR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po977</dc:creator>
  <cp:lastModifiedBy>po977</cp:lastModifiedBy>
  <cp:revision>581</cp:revision>
  <dcterms:created xsi:type="dcterms:W3CDTF">2020-03-17T23:41:10Z</dcterms:created>
  <dcterms:modified xsi:type="dcterms:W3CDTF">2020-05-01T04:07:30Z</dcterms:modified>
</cp:coreProperties>
</file>